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77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70" r:id="rId12"/>
    <p:sldId id="271" r:id="rId13"/>
    <p:sldId id="273" r:id="rId14"/>
    <p:sldId id="274" r:id="rId15"/>
    <p:sldId id="275" r:id="rId16"/>
    <p:sldId id="27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41e86b46f_0_1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41e86b46f_0_1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41e86b46f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641e86b46f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41e86b46f_0_1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41e86b46f_0_12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641e86b46f_0_12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641e86b46f_0_12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41e86b46f_0_1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641e86b46f_0_13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641e86b46f_0_13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641e86b46f_0_13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41e86b46f_0_13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41e86b46f_0_13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41e86b46f_0_12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41e86b46f_0_12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41e86b46f_0_1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41e86b46f_0_1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7117c6cf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7117c6cf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41e86b46f_0_1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41e86b46f_0_1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41e86b46f_0_12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41e86b46f_0_12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41e86b46f_0_1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41e86b46f_0_1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1e86b46f_0_13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1e86b46f_0_13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41e86b46f_0_9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41e86b46f_0_9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khk.ee/sites/jkhk.ee/files/dokumendid/oke_lisa_5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khk.ee/sites/jkhk.ee/files/dokumendid/juhendamine_ja_juhendaja_rollid_0.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khk.ee/sites/jkhk.ee/files/dokumendid/oke_2019.pdf" TargetMode="External"/><Relationship Id="rId4" Type="http://schemas.openxmlformats.org/officeDocument/2006/relationships/hyperlink" Target="https://jkhk.ee/sites/jkhk.ee/files/dokumendid/juhendamistsukkel_0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s://www.jkhk.ee/sites/jkhk.ee/files/loomakasvataja_tase_4_4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dirty="0" smtClean="0">
                <a:solidFill>
                  <a:srgbClr val="00B050"/>
                </a:solidFill>
              </a:rPr>
              <a:t>Loomaarsti abiline, tase 4</a:t>
            </a:r>
            <a:r>
              <a:rPr lang="et-EE" sz="4000" dirty="0" smtClean="0">
                <a:solidFill>
                  <a:srgbClr val="00B050"/>
                </a:solidFill>
              </a:rPr>
              <a:t/>
            </a:r>
            <a:br>
              <a:rPr lang="et-EE" sz="4000" dirty="0" smtClean="0">
                <a:solidFill>
                  <a:srgbClr val="00B050"/>
                </a:solidFill>
              </a:rPr>
            </a:br>
            <a:r>
              <a:rPr lang="et-EE" dirty="0" smtClean="0">
                <a:solidFill>
                  <a:srgbClr val="00B050"/>
                </a:solidFill>
              </a:rPr>
              <a:t>Juhend ettevõttepoolsele praktikajuhendajale</a:t>
            </a:r>
            <a:endParaRPr lang="et-EE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6"/>
          <p:cNvSpPr txBox="1">
            <a:spLocks noGrp="1"/>
          </p:cNvSpPr>
          <p:nvPr>
            <p:ph type="title"/>
          </p:nvPr>
        </p:nvSpPr>
        <p:spPr>
          <a:xfrm>
            <a:off x="311700" y="20535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Milles seisneb juhendamine?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32" name="Google Shape;132;p26"/>
          <p:cNvSpPr txBox="1">
            <a:spLocks noGrp="1"/>
          </p:cNvSpPr>
          <p:nvPr>
            <p:ph type="body" idx="1"/>
          </p:nvPr>
        </p:nvSpPr>
        <p:spPr>
          <a:xfrm>
            <a:off x="311700" y="912750"/>
            <a:ext cx="8520600" cy="375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Juhendaja kõige olulisem ülesanne on praktikandi erialaste teadmiste-oskuste täiendamine, mida toetab juhendajapoolne suhtlemine, innustamine, toetus õppeprotsessis ja probleemide lahendamine töösituatsioonis. Samuti on oluline praktikandi sotsiaalne areng ja isiksuse kujunemine.</a:t>
            </a: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Juhendaja ülesanded on: </a:t>
            </a:r>
            <a:endParaRPr sz="16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</a:rPr>
              <a:t>e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ttevõtte </a:t>
            </a: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sisekorra 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tutvustamine; </a:t>
            </a:r>
            <a:endParaRPr sz="16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</a:rPr>
              <a:t>k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oostööpõhimõtete selgitamine; </a:t>
            </a:r>
            <a:endParaRPr sz="16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</a:rPr>
              <a:t>t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egevuse </a:t>
            </a: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sisuline 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analüüs; </a:t>
            </a:r>
            <a:endParaRPr sz="16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</a:rPr>
              <a:t>e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neseanalüüsi toetamine; </a:t>
            </a:r>
            <a:endParaRPr sz="16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698500" lvl="0" indent="-330200" algn="l" rtl="0">
              <a:lnSpc>
                <a:spcPct val="142857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600"/>
              <a:buFont typeface="Arial"/>
              <a:buChar char="●"/>
            </a:pPr>
            <a:r>
              <a:rPr lang="et" sz="1600" dirty="0">
                <a:solidFill>
                  <a:srgbClr val="333333"/>
                </a:solidFill>
                <a:highlight>
                  <a:srgbClr val="FFFFFF"/>
                </a:highlight>
              </a:rPr>
              <a:t>t</a:t>
            </a:r>
            <a:r>
              <a:rPr lang="et" sz="1600" dirty="0" smtClean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agasiside andmine. </a:t>
            </a:r>
            <a:endParaRPr sz="1600" dirty="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/>
          </p:nvPr>
        </p:nvSpPr>
        <p:spPr>
          <a:xfrm>
            <a:off x="311700" y="16947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(1):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38" name="Google Shape;138;p27"/>
          <p:cNvSpPr txBox="1">
            <a:spLocks noGrp="1"/>
          </p:cNvSpPr>
          <p:nvPr>
            <p:ph type="body" idx="1"/>
          </p:nvPr>
        </p:nvSpPr>
        <p:spPr>
          <a:xfrm>
            <a:off x="311700" y="1099700"/>
            <a:ext cx="8520600" cy="350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lähtuda konkreetsest inimesest - vanus, eelnev kogemus, isikuomadused jne;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praktikanti mõtestama oma tegevusi;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suunata praktikanti oma töötulemusi analüüsima lähtuvalt</a:t>
            </a:r>
            <a:r>
              <a:rPr lang="et" sz="20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sz="2000" dirty="0">
                <a:solidFill>
                  <a:srgbClr val="333333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</a:rPr>
              <a:t>õppekava</a:t>
            </a:r>
            <a:r>
              <a:rPr lang="et" sz="2000" dirty="0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õpiväljunditest (välja toodud praktikapäevikus);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julgustada praktikanti küsima küsimusi;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anda praktikandile vahetut tagasisidet nii õnnestumiste kui ebaõnnestumiste kohta; </a:t>
            </a: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200"/>
              </a:spcAft>
              <a:buNone/>
            </a:pPr>
            <a:endParaRPr sz="1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Juhendades püüdke (2):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44" name="Google Shape;144;p28"/>
          <p:cNvSpPr txBox="1">
            <a:spLocks noGrp="1"/>
          </p:cNvSpPr>
          <p:nvPr>
            <p:ph type="body" idx="1"/>
          </p:nvPr>
        </p:nvSpPr>
        <p:spPr>
          <a:xfrm>
            <a:off x="311700" y="981902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55600">
              <a:lnSpc>
                <a:spcPct val="136363"/>
              </a:lnSpc>
              <a:spcBef>
                <a:spcPts val="1600"/>
              </a:spcBef>
              <a:buClr>
                <a:srgbClr val="000000"/>
              </a:buClr>
              <a:buSzPts val="2000"/>
            </a:pPr>
            <a:r>
              <a:rPr lang="et" sz="1600" dirty="0" smtClean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varieerida </a:t>
            </a:r>
            <a:r>
              <a:rPr lang="et" sz="1600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praktikandi </a:t>
            </a:r>
            <a:r>
              <a:rPr lang="et" sz="1600" dirty="0" smtClean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tööülesandeid nii, </a:t>
            </a:r>
            <a:r>
              <a:rPr lang="et" sz="1600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et tal oleks võimalik saada kogemusi </a:t>
            </a:r>
            <a:r>
              <a:rPr lang="et" sz="1600" dirty="0">
                <a:solidFill>
                  <a:srgbClr val="000000"/>
                </a:solidFill>
                <a:latin typeface="+mn-lt"/>
              </a:rPr>
              <a:t>erinevatest </a:t>
            </a:r>
            <a:r>
              <a:rPr lang="et" sz="1600" dirty="0" smtClean="0">
                <a:solidFill>
                  <a:srgbClr val="000000"/>
                </a:solidFill>
                <a:latin typeface="+mn-lt"/>
              </a:rPr>
              <a:t>töödest</a:t>
            </a:r>
            <a:r>
              <a:rPr lang="et" sz="1600" dirty="0" smtClean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; </a:t>
            </a:r>
            <a:endParaRPr sz="1600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1600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jääda igas olukorras toetavaks ja </a:t>
            </a:r>
            <a:r>
              <a:rPr lang="et" sz="1600" dirty="0" smtClean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sõbralikuks</a:t>
            </a:r>
            <a:r>
              <a:rPr lang="et" sz="1600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; </a:t>
            </a:r>
            <a:endParaRPr sz="1600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457200" lvl="0" indent="-355600" algn="l" rtl="0">
              <a:lnSpc>
                <a:spcPct val="13636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t" sz="1600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suunata praktikandi ajakasutust; </a:t>
            </a:r>
            <a:endParaRPr sz="1600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indent="-355600">
              <a:lnSpc>
                <a:spcPct val="136363"/>
              </a:lnSpc>
              <a:buClr>
                <a:srgbClr val="000000"/>
              </a:buClr>
              <a:buSzPts val="2000"/>
            </a:pPr>
            <a:r>
              <a:rPr lang="et" sz="1600" dirty="0">
                <a:solidFill>
                  <a:srgbClr val="000000"/>
                </a:solidFill>
                <a:latin typeface="+mn-lt"/>
                <a:ea typeface="Arial"/>
                <a:cs typeface="Arial"/>
                <a:sym typeface="Arial"/>
              </a:rPr>
              <a:t>suurendada teadlikkust ohutu töökeskkonna korraldamisest; </a:t>
            </a:r>
            <a:r>
              <a:rPr lang="et-EE" sz="1600" dirty="0" smtClean="0">
                <a:solidFill>
                  <a:srgbClr val="000000"/>
                </a:solidFill>
              </a:rPr>
              <a:t>kujundada </a:t>
            </a:r>
            <a:r>
              <a:rPr lang="et-EE" sz="1600" dirty="0" smtClean="0">
                <a:solidFill>
                  <a:srgbClr val="000000"/>
                </a:solidFill>
              </a:rPr>
              <a:t>praktikandi sotsiaalseid oskusi; </a:t>
            </a:r>
            <a:endParaRPr lang="et-EE" sz="1600" dirty="0" smtClean="0">
              <a:solidFill>
                <a:srgbClr val="000000"/>
              </a:solidFill>
            </a:endParaRPr>
          </a:p>
          <a:p>
            <a:pPr lvl="0" indent="-355600">
              <a:lnSpc>
                <a:spcPct val="136363"/>
              </a:lnSpc>
              <a:buClr>
                <a:srgbClr val="000000"/>
              </a:buClr>
              <a:buSzPts val="2000"/>
            </a:pPr>
            <a:r>
              <a:rPr lang="et-EE" sz="1600" dirty="0" smtClean="0">
                <a:solidFill>
                  <a:srgbClr val="000000"/>
                </a:solidFill>
              </a:rPr>
              <a:t>tutvustada ettevõttes kehtivaid reegleid. </a:t>
            </a:r>
            <a:endParaRPr lang="et-EE" sz="1600" dirty="0" smtClean="0">
              <a:solidFill>
                <a:srgbClr val="000000"/>
              </a:solidFill>
            </a:endParaRPr>
          </a:p>
          <a:p>
            <a:pPr lvl="0" indent="-355600">
              <a:lnSpc>
                <a:spcPct val="136363"/>
              </a:lnSpc>
              <a:buClr>
                <a:srgbClr val="000000"/>
              </a:buClr>
              <a:buSzPts val="2000"/>
              <a:buNone/>
            </a:pPr>
            <a:r>
              <a:rPr lang="et-EE" sz="16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Probleemide </a:t>
            </a:r>
            <a:r>
              <a:rPr lang="et-EE" sz="16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ilmnemisel pöörduge koolipoolse juhendaja poole </a:t>
            </a:r>
            <a:r>
              <a:rPr lang="et-EE" sz="16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– </a:t>
            </a:r>
          </a:p>
          <a:p>
            <a:pPr lvl="0" indent="-355600">
              <a:lnSpc>
                <a:spcPct val="136363"/>
              </a:lnSpc>
              <a:buClr>
                <a:srgbClr val="000000"/>
              </a:buClr>
              <a:buSzPts val="2000"/>
              <a:buNone/>
            </a:pPr>
            <a:r>
              <a:rPr lang="et-EE" sz="16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Aive </a:t>
            </a:r>
            <a:r>
              <a:rPr lang="et-EE" sz="1600" dirty="0" smtClean="0">
                <a:solidFill>
                  <a:srgbClr val="333333"/>
                </a:solidFill>
                <a:highlight>
                  <a:srgbClr val="FFFFFF"/>
                </a:highlight>
              </a:rPr>
              <a:t>Kupp, telefon – 5083459, aive.kupp@jkhk.ee</a:t>
            </a:r>
            <a:endParaRPr sz="1600" dirty="0">
              <a:solidFill>
                <a:srgbClr val="00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36363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Praktikadokumendid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56" name="Google Shape;156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Praktikadokumendid on: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Praktikaleping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-EE" dirty="0" smtClean="0">
                <a:solidFill>
                  <a:srgbClr val="000000"/>
                </a:solidFill>
              </a:rPr>
              <a:t>Õpilase individuaalne praktikakava/ hinnanguleht</a:t>
            </a: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Praktikapäevik - aruanne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t-EE" dirty="0">
                <a:solidFill>
                  <a:srgbClr val="000000"/>
                </a:solidFill>
              </a:rPr>
              <a:t>Õpilase praktikapäevik-aruanne </a:t>
            </a:r>
            <a:r>
              <a:rPr lang="et-EE" dirty="0" smtClean="0">
                <a:solidFill>
                  <a:srgbClr val="000000"/>
                </a:solidFill>
              </a:rPr>
              <a:t>asub kooli kodulehel</a:t>
            </a: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311700" y="251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Juhendaja roll praktikadokumentide täitmisel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62" name="Google Shape;162;p31"/>
          <p:cNvSpPr txBox="1">
            <a:spLocks noGrp="1"/>
          </p:cNvSpPr>
          <p:nvPr>
            <p:ph type="body" idx="1"/>
          </p:nvPr>
        </p:nvSpPr>
        <p:spPr>
          <a:xfrm>
            <a:off x="200143" y="1095894"/>
            <a:ext cx="8520600" cy="34164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Nõustab praktikanti praktikapäeviku täitmisel (kuidas hinnata tööülesande sooritamist lähtuvalt õpiväljunditest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õppija enesehinnangu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lahtris). 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Annab hinnangu praktikandi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õppeprotsessile,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kinnitades allkirjaga praktikandi poolt praktikapäevikusse kantud tööülesannete sooritamise </a:t>
            </a:r>
            <a:r>
              <a:rPr lang="et-E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 eneseanalüüsi.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annab </a:t>
            </a:r>
            <a:r>
              <a:rPr lang="et-EE" dirty="0" err="1" smtClean="0">
                <a:solidFill>
                  <a:srgbClr val="000000"/>
                </a:solidFill>
              </a:rPr>
              <a:t>üldhinnangu</a:t>
            </a:r>
            <a:r>
              <a:rPr lang="et-EE" dirty="0" smtClean="0">
                <a:solidFill>
                  <a:srgbClr val="000000"/>
                </a:solidFill>
              </a:rPr>
              <a:t> </a:t>
            </a:r>
            <a:r>
              <a:rPr lang="et-EE" dirty="0">
                <a:solidFill>
                  <a:srgbClr val="000000"/>
                </a:solidFill>
              </a:rPr>
              <a:t>praktikale</a:t>
            </a:r>
            <a:r>
              <a:rPr lang="et-EE" dirty="0" smtClean="0">
                <a:solidFill>
                  <a:srgbClr val="000000"/>
                </a:solidFill>
              </a:rPr>
              <a:t>.</a:t>
            </a:r>
            <a:endParaRPr lang="et-EE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buClr>
                <a:srgbClr val="000000"/>
              </a:buClr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lõppedes annab hinnangu õpiväljundite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 võtmepädevuste saavutamisele praktikandi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poolt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t-EE" dirty="0">
                <a:solidFill>
                  <a:srgbClr val="000000"/>
                </a:solidFill>
              </a:rPr>
              <a:t>õpilase </a:t>
            </a:r>
            <a:r>
              <a:rPr lang="et-EE" dirty="0" smtClean="0">
                <a:solidFill>
                  <a:srgbClr val="000000"/>
                </a:solidFill>
              </a:rPr>
              <a:t>individuaalse praktikakava/hinnangulehe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praktikajuhendaja hinnangu veerus). V</a:t>
            </a:r>
            <a:r>
              <a:rPr lang="et" dirty="0">
                <a:solidFill>
                  <a:srgbClr val="000000"/>
                </a:solidFill>
              </a:rPr>
              <a:t>t. JKHK õppekorralduseeskirja lisa </a:t>
            </a:r>
            <a:r>
              <a:rPr lang="et" u="sng" dirty="0">
                <a:solidFill>
                  <a:schemeClr val="hlink"/>
                </a:solidFill>
                <a:hlinkClick r:id="rId3"/>
              </a:rPr>
              <a:t>“Üldised hindamise põhimõtted ja kriteeriumid</a:t>
            </a:r>
            <a:r>
              <a:rPr lang="et" u="sng" dirty="0" smtClean="0">
                <a:solidFill>
                  <a:schemeClr val="hlink"/>
                </a:solidFill>
                <a:hlinkClick r:id="rId3"/>
              </a:rPr>
              <a:t>”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Praktikandi roll praktikadokumentide täitmisel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68" name="Google Shape;168;p32"/>
          <p:cNvSpPr txBox="1">
            <a:spLocks noGrp="1"/>
          </p:cNvSpPr>
          <p:nvPr>
            <p:ph type="body" idx="1"/>
          </p:nvPr>
        </p:nvSpPr>
        <p:spPr>
          <a:xfrm>
            <a:off x="225561" y="1450649"/>
            <a:ext cx="8520600" cy="2889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Täidab praktikapäevikut, kirjeldades igapäevaselt täidetud tööülesandeid ning analüüsides õpikogemust lähtuvalt õpiväljunditest.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hindab õpiväljundite saavutamist õpilase individuaalse praktikakava/hinnangulehe õppija enesehinnangu veerus.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täidab praktikaaruande </a:t>
            </a:r>
          </a:p>
          <a:p>
            <a:pPr lvl="0"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Praktika lõppedes esitab koolile täidetud praktikapäevik-aruande, arvestades kooli </a:t>
            </a:r>
            <a:r>
              <a:rPr lang="et-EE" u="sng" dirty="0">
                <a:solidFill>
                  <a:srgbClr val="0097A7"/>
                </a:solidFill>
              </a:rPr>
              <a:t>kirjalike tööde vormistamise juhendit</a:t>
            </a:r>
            <a:r>
              <a:rPr lang="et-EE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Materjalid tutvumiseks</a:t>
            </a:r>
            <a:endParaRPr/>
          </a:p>
        </p:txBody>
      </p:sp>
      <p:sp>
        <p:nvSpPr>
          <p:cNvPr id="174" name="Google Shape;174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Pealkirjadele vajutades saate failid endale alla laadida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Juhendamine ja juhendaja rollid</a:t>
            </a: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(koostanud Veiko Belials, Luua Metsanduskool)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Juhendamistsükkel</a:t>
            </a:r>
            <a:r>
              <a:rPr lang="et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(koostanud Veiko Belials, Luua Metsanduskool)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u="sng">
                <a:solidFill>
                  <a:schemeClr val="hlink"/>
                </a:solidFill>
                <a:hlinkClick r:id="rId5"/>
              </a:rPr>
              <a:t>Järvamaa Kutsehariduskeskuse õppekorralduseeskiri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1224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Mõistete selgitused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584948"/>
            <a:ext cx="8520600" cy="41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Õpiväljundid </a:t>
            </a:r>
            <a:r>
              <a:rPr lang="et-EE" sz="16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on </a:t>
            </a:r>
            <a:r>
              <a:rPr lang="et-EE" sz="1600" dirty="0">
                <a:solidFill>
                  <a:srgbClr val="000000"/>
                </a:solidFill>
                <a:highlight>
                  <a:srgbClr val="FFFFFF"/>
                </a:highlight>
              </a:rPr>
              <a:t>õppimise tulemusel omandatavad elukestva õppe võtmepädevused ning eri- ja kutsealased teadmised, oskused ja hoiakud või nende kogumid, mille saavutatust on võimalik </a:t>
            </a:r>
            <a:r>
              <a:rPr lang="et-EE" sz="16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hinnata.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Õpiväljundid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 kirjeldatud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kooli õppekavasmooduli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läbimiseks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vajaliku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lävendi tasemel.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Kutseõppe õppekavad koosnevad </a:t>
            </a:r>
            <a:r>
              <a:rPr lang="et" sz="1600" b="1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moodulitest.  Moodul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on õppekava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terviklik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sisuühik, mis koondab kompetentsusnõuetega vastavuses olevad õpiväljundid. 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b="1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Õppekava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määrab kindlaks kutse-, eri- ja ametialase õppe eesmärgid ja ülesanded, saavutatavad õpiväljundid ja seosed Eesti kvalifikatsiooniraamistikuga, õpingute alustamise ja lõpetamise nõuded,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õppekavamoodulid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ning nende mahu koos õpiväljundite ja hindamiskriteeriumitega, </a:t>
            </a:r>
            <a:r>
              <a:rPr lang="et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valikmoodulite 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valiku võimalused ja tingimused ning spetsialiseerumisvõimalused. 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highlight>
                  <a:srgbClr val="FFFFFF"/>
                </a:highlight>
              </a:rPr>
              <a:t>EKAP</a:t>
            </a:r>
            <a:r>
              <a:rPr lang="et" sz="1600" dirty="0">
                <a:solidFill>
                  <a:srgbClr val="000000"/>
                </a:solidFill>
                <a:highlight>
                  <a:srgbClr val="FFFFFF"/>
                </a:highlight>
              </a:rPr>
              <a:t> (Eesti kutsehariduse arvestuspunkt) - </a:t>
            </a:r>
            <a:r>
              <a:rPr lang="et" sz="1600" dirty="0">
                <a:solidFill>
                  <a:srgbClr val="202020"/>
                </a:solidFill>
                <a:highlight>
                  <a:srgbClr val="FFFFFF"/>
                </a:highlight>
              </a:rPr>
              <a:t>üks arvestuspunkt vastab 26 tunnile õpilase tööle teadmiste ja oskuste omandamisel.</a:t>
            </a:r>
            <a:endParaRPr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12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 smtClean="0">
                <a:solidFill>
                  <a:srgbClr val="00B050"/>
                </a:solidFill>
              </a:rPr>
              <a:t>Loomaarsti abiline õppekava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699418"/>
            <a:ext cx="8520600" cy="26274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Järvamaa Kutsehariduskeskuse </a:t>
            </a:r>
            <a:r>
              <a:rPr lang="et" b="1" dirty="0" smtClean="0">
                <a:solidFill>
                  <a:srgbClr val="000000"/>
                </a:solidFill>
              </a:rPr>
              <a:t>Loomaarsti abilise, tase 4 </a:t>
            </a:r>
            <a:r>
              <a:rPr lang="et" dirty="0">
                <a:solidFill>
                  <a:srgbClr val="000000"/>
                </a:solidFill>
              </a:rPr>
              <a:t>kutseõppe </a:t>
            </a:r>
            <a:r>
              <a:rPr lang="et" dirty="0" smtClean="0">
                <a:solidFill>
                  <a:srgbClr val="000000"/>
                </a:solidFill>
              </a:rPr>
              <a:t>õ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ppekava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maht on </a:t>
            </a:r>
            <a:r>
              <a:rPr lang="et" b="1" dirty="0" smtClean="0">
                <a:solidFill>
                  <a:srgbClr val="000000"/>
                </a:solidFill>
              </a:rPr>
              <a:t>90</a:t>
            </a:r>
            <a:r>
              <a:rPr lang="et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EKAP-it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st </a:t>
            </a:r>
            <a:r>
              <a:rPr lang="et" b="1" dirty="0" smtClean="0">
                <a:solidFill>
                  <a:srgbClr val="000000"/>
                </a:solidFill>
              </a:rPr>
              <a:t>2340</a:t>
            </a:r>
            <a:r>
              <a:rPr lang="et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t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tundi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õppekava 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läbitakse </a:t>
            </a:r>
            <a:r>
              <a:rPr lang="et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1,5</a:t>
            </a:r>
            <a:r>
              <a:rPr lang="et" b="1" dirty="0" smtClean="0">
                <a:solidFill>
                  <a:srgbClr val="000000"/>
                </a:solidFill>
              </a:rPr>
              <a:t> </a:t>
            </a:r>
            <a:r>
              <a:rPr lang="et" b="1" dirty="0">
                <a:solidFill>
                  <a:srgbClr val="000000"/>
                </a:solidFill>
              </a:rPr>
              <a:t>õppeaastaga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t" dirty="0" smtClean="0">
                <a:solidFill>
                  <a:srgbClr val="000000"/>
                </a:solidFill>
              </a:rPr>
              <a:t>Ettevõttepraktika </a:t>
            </a:r>
            <a:r>
              <a:rPr lang="et" dirty="0">
                <a:solidFill>
                  <a:srgbClr val="000000"/>
                </a:solidFill>
              </a:rPr>
              <a:t>maht </a:t>
            </a:r>
            <a:r>
              <a:rPr lang="et" dirty="0" smtClean="0">
                <a:solidFill>
                  <a:srgbClr val="000000"/>
                </a:solidFill>
              </a:rPr>
              <a:t>õppekavas on </a:t>
            </a:r>
            <a:r>
              <a:rPr lang="et" b="1" dirty="0" smtClean="0">
                <a:solidFill>
                  <a:srgbClr val="000000"/>
                </a:solidFill>
              </a:rPr>
              <a:t>24 </a:t>
            </a:r>
            <a:r>
              <a:rPr lang="et" b="1" dirty="0">
                <a:solidFill>
                  <a:srgbClr val="000000"/>
                </a:solidFill>
              </a:rPr>
              <a:t>EKAP-it, st </a:t>
            </a:r>
            <a:r>
              <a:rPr lang="et" b="1" dirty="0" smtClean="0">
                <a:solidFill>
                  <a:srgbClr val="000000"/>
                </a:solidFill>
              </a:rPr>
              <a:t>624 </a:t>
            </a:r>
            <a:r>
              <a:rPr lang="et" b="1" dirty="0">
                <a:solidFill>
                  <a:srgbClr val="000000"/>
                </a:solidFill>
              </a:rPr>
              <a:t>tundi. </a:t>
            </a:r>
            <a:endParaRPr b="1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11700" y="222900"/>
            <a:ext cx="8520600" cy="8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t" b="1" dirty="0" smtClean="0">
                <a:solidFill>
                  <a:srgbClr val="00B050"/>
                </a:solidFill>
              </a:rPr>
              <a:t>Loomaarsti abiline õppekava põhiõpingute moodulid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1153183"/>
            <a:ext cx="8520600" cy="34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rgbClr val="000000"/>
              </a:buClr>
            </a:pPr>
            <a:endParaRPr lang="et-EE" dirty="0" smtClean="0">
              <a:solidFill>
                <a:schemeClr val="tx1"/>
              </a:solidFill>
            </a:endParaRPr>
          </a:p>
          <a:p>
            <a:pPr lvl="0"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Koduloomade anatoomia ja füsioloogia 12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Loomade hooldamine ja produktiivloomade märgistamine 4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Töötamine praksise registratuuris 6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Erialane võõrkeel 3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Töötamine vastuvõtus ja diagnostiliste protseduuride läbiviimine 8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Raviprotseduuride teostamine, läbiviimine loomaarsti vastutusel 6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Kirurgiliste operatsioonide ettevalmistus, assisteerimine ja üldanesteesia jälgimine 6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Laboriuuringute läbiviimine 3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Õpitee ja töö muutuvas keskkonnas 5 EKAP</a:t>
            </a:r>
          </a:p>
          <a:p>
            <a:pPr>
              <a:buClr>
                <a:srgbClr val="000000"/>
              </a:buClr>
            </a:pPr>
            <a:r>
              <a:rPr lang="et-EE" sz="1200" dirty="0" smtClean="0">
                <a:solidFill>
                  <a:schemeClr val="tx1"/>
                </a:solidFill>
              </a:rPr>
              <a:t>Praktika 24 EKAP</a:t>
            </a:r>
          </a:p>
          <a:p>
            <a:pPr>
              <a:buClr>
                <a:srgbClr val="000000"/>
              </a:buClr>
            </a:pPr>
            <a:endParaRPr lang="et-EE" dirty="0" smtClean="0"/>
          </a:p>
          <a:p>
            <a:pPr>
              <a:buClr>
                <a:srgbClr val="000000"/>
              </a:buClr>
            </a:pPr>
            <a:endParaRPr lang="et-EE" dirty="0" smtClean="0"/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</a:pPr>
            <a:endParaRPr lang="et-EE" dirty="0" smtClean="0">
              <a:solidFill>
                <a:srgbClr val="000000"/>
              </a:solidFill>
            </a:endParaRPr>
          </a:p>
          <a:p>
            <a:pPr lvl="0">
              <a:buClr>
                <a:srgbClr val="000000"/>
              </a:buClr>
              <a:buNone/>
            </a:pP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272225" y="29946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t" b="1" dirty="0" smtClean="0">
                <a:solidFill>
                  <a:srgbClr val="00B050"/>
                </a:solidFill>
              </a:rPr>
              <a:t>Loomaarsti abiline õppekava valikõpingute moodulid</a:t>
            </a:r>
            <a:endParaRPr lang="et" b="1" dirty="0">
              <a:solidFill>
                <a:srgbClr val="00B050"/>
              </a:solidFill>
            </a:endParaRPr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337335" y="643356"/>
            <a:ext cx="85206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b="1" dirty="0" smtClean="0">
              <a:solidFill>
                <a:srgbClr val="00B050"/>
              </a:solidFill>
              <a:hlinkClick r:id="rId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t-EE" dirty="0" smtClean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400" b="1" dirty="0" smtClean="0">
                <a:solidFill>
                  <a:schemeClr val="dk1"/>
                </a:solidFill>
              </a:rPr>
              <a:t>Õpilane on kohustatud valima 13 EKAP valikaineid:</a:t>
            </a:r>
          </a:p>
          <a:p>
            <a:endParaRPr lang="et-EE" sz="1200" dirty="0" smtClean="0">
              <a:solidFill>
                <a:schemeClr val="tx1"/>
              </a:solidFill>
            </a:endParaRPr>
          </a:p>
          <a:p>
            <a:r>
              <a:rPr lang="et-EE" sz="1200" dirty="0" smtClean="0">
                <a:solidFill>
                  <a:schemeClr val="tx1"/>
                </a:solidFill>
              </a:rPr>
              <a:t>Eksootiliste lemmikloomade pidamine ja hooldamine 2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Erinevate loomade massaaži ja füsioteraapia alused 3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Tööohutus, turvaline töökeskkond ja esmaabi 3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Põllumajandusloomade seemendamine 3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Põllumajandusloomade esmaabi 2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Raamatupidamine 2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Majandusõpetus 2,5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Erialane võõrkeel (vene keel) 3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Koerte käitumine 2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Veiste jalahaigused ja sõrahooldus 2 EKAP</a:t>
            </a:r>
          </a:p>
          <a:p>
            <a:r>
              <a:rPr lang="et-EE" sz="1200" dirty="0" smtClean="0">
                <a:solidFill>
                  <a:schemeClr val="tx1"/>
                </a:solidFill>
              </a:rPr>
              <a:t>Väikeloomade toksikoloogia 2 EKAP</a:t>
            </a:r>
          </a:p>
          <a:p>
            <a:pPr lvl="0">
              <a:buClr>
                <a:schemeClr val="dk1"/>
              </a:buClr>
              <a:buNone/>
            </a:pPr>
            <a:endParaRPr lang="et-EE" dirty="0">
              <a:solidFill>
                <a:schemeClr val="bg2"/>
              </a:solidFill>
            </a:endParaRPr>
          </a:p>
          <a:p>
            <a:pPr marL="114300" lvl="0" indent="0">
              <a:buClr>
                <a:schemeClr val="dk1"/>
              </a:buClr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Mis on praktika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 on: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 õppekava raames	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(b) töökeskkonnas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(c) juhendaja juhendamisel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(d) kindlate õpieesmärkidega tehtav töö</a:t>
            </a:r>
            <a:endParaRPr sz="16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311700" y="240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t" b="1" dirty="0" smtClean="0">
                <a:solidFill>
                  <a:srgbClr val="00B050"/>
                </a:solidFill>
              </a:rPr>
              <a:t>Praktika eesmärk</a:t>
            </a:r>
            <a:endParaRPr dirty="0">
              <a:solidFill>
                <a:srgbClr val="00B050"/>
              </a:solidFill>
            </a:endParaRPr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434502" y="966281"/>
            <a:ext cx="8216630" cy="26653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endParaRPr lang="et-EE" sz="1600" b="1" dirty="0" smtClean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1600" b="1" dirty="0" smtClean="0">
                <a:solidFill>
                  <a:srgbClr val="000000"/>
                </a:solidFill>
              </a:rPr>
              <a:t>Õpetusega </a:t>
            </a:r>
            <a:r>
              <a:rPr lang="et-EE" sz="1600" b="1" dirty="0">
                <a:solidFill>
                  <a:srgbClr val="000000"/>
                </a:solidFill>
              </a:rPr>
              <a:t>taotletakse, et õppija rakendab omandatud teadmisi ja oskusi reaalses töökeskkonnas, omandab uusi oskusi, õpib lahendama olukordi konkreetsetes töösituatsioonides; </a:t>
            </a: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1600" b="1" dirty="0">
                <a:solidFill>
                  <a:srgbClr val="000000"/>
                </a:solidFill>
              </a:rPr>
              <a:t>tutvub ettevõttega, selle traditsioonidega ja õpib tegutsema meeskonna liikmena; </a:t>
            </a:r>
          </a:p>
          <a:p>
            <a:pPr marL="0" lvl="0" indent="0" algn="ctr">
              <a:spcBef>
                <a:spcPts val="1600"/>
              </a:spcBef>
              <a:buClr>
                <a:srgbClr val="595959"/>
              </a:buClr>
              <a:buNone/>
            </a:pPr>
            <a:r>
              <a:rPr lang="et-EE" sz="1600" b="1" dirty="0">
                <a:solidFill>
                  <a:srgbClr val="000000"/>
                </a:solidFill>
              </a:rPr>
              <a:t>omandab hoiaku ja motivatsiooni tööeluks või jätkuvaks õppeks omandatud </a:t>
            </a:r>
            <a:r>
              <a:rPr lang="et-EE" sz="1600" b="1" dirty="0" smtClean="0">
                <a:solidFill>
                  <a:srgbClr val="000000"/>
                </a:solidFill>
              </a:rPr>
              <a:t>erialal.</a:t>
            </a:r>
            <a:endParaRPr lang="et-EE" sz="16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300" dirty="0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Kuidas ettevõte saab aidata praktikandil õpiväljundeid saavutada: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1"/>
          </p:nvPr>
        </p:nvSpPr>
        <p:spPr>
          <a:xfrm>
            <a:off x="311700" y="1410600"/>
            <a:ext cx="8520600" cy="28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</a:rPr>
              <a:t>v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õimaldab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praktikandil praktika ajal täita </a:t>
            </a:r>
            <a:r>
              <a:rPr lang="et" dirty="0">
                <a:solidFill>
                  <a:srgbClr val="000000"/>
                </a:solidFill>
              </a:rPr>
              <a:t>praktika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mooduli õpiväljundite saavutamiseks vajalikke tööülesandeid (vt. õpiväljundid järg</a:t>
            </a:r>
            <a:r>
              <a:rPr lang="et" dirty="0">
                <a:solidFill>
                  <a:srgbClr val="000000"/>
                </a:solidFill>
              </a:rPr>
              <a:t>mistel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slaididel)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●"/>
            </a:pPr>
            <a:r>
              <a:rPr lang="et" dirty="0">
                <a:solidFill>
                  <a:srgbClr val="000000"/>
                </a:solidFill>
              </a:rPr>
              <a:t>j</a:t>
            </a: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uhendab </a:t>
            </a:r>
            <a:r>
              <a:rPr lang="et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praktikanti tööülesannete täitmisel nii, et ta saavutaks õpiväljundid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1000"/>
              </a:spcBef>
              <a:spcAft>
                <a:spcPts val="1600"/>
              </a:spcAft>
              <a:buClr>
                <a:srgbClr val="000000"/>
              </a:buClr>
            </a:pPr>
            <a:r>
              <a:rPr lang="et-EE" dirty="0">
                <a:solidFill>
                  <a:srgbClr val="000000"/>
                </a:solidFill>
              </a:rPr>
              <a:t>p</a:t>
            </a:r>
            <a:r>
              <a:rPr lang="et-EE" dirty="0" smtClean="0">
                <a:solidFill>
                  <a:srgbClr val="000000"/>
                </a:solidFill>
              </a:rPr>
              <a:t>raktikajuhendaja </a:t>
            </a:r>
            <a:r>
              <a:rPr lang="et-EE" dirty="0">
                <a:solidFill>
                  <a:srgbClr val="000000"/>
                </a:solidFill>
              </a:rPr>
              <a:t>annab praktika lõppedes praktikandile hinnangu õpiväljundite </a:t>
            </a:r>
            <a:r>
              <a:rPr lang="et-EE" dirty="0" smtClean="0">
                <a:solidFill>
                  <a:srgbClr val="000000"/>
                </a:solidFill>
              </a:rPr>
              <a:t>saavutamise ning </a:t>
            </a:r>
            <a:r>
              <a:rPr lang="et-EE" dirty="0">
                <a:solidFill>
                  <a:srgbClr val="000000"/>
                </a:solidFill>
              </a:rPr>
              <a:t>kokkuvõtva hinnangu praktika sooritamise </a:t>
            </a:r>
            <a:r>
              <a:rPr lang="et-EE" dirty="0" smtClean="0">
                <a:solidFill>
                  <a:srgbClr val="000000"/>
                </a:solidFill>
              </a:rPr>
              <a:t>eest</a:t>
            </a:r>
            <a:r>
              <a:rPr lang="et" dirty="0">
                <a:solidFill>
                  <a:srgbClr val="000000"/>
                </a:solidFill>
              </a:rPr>
              <a:t> (õpilase individuaalne </a:t>
            </a:r>
            <a:r>
              <a:rPr lang="et" dirty="0" smtClean="0">
                <a:solidFill>
                  <a:srgbClr val="000000"/>
                </a:solidFill>
              </a:rPr>
              <a:t>praktikakava asub kooli kodulehel)</a:t>
            </a:r>
            <a:endParaRPr lang="et-EE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311700" y="197825"/>
            <a:ext cx="8520600" cy="6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b="1" dirty="0">
                <a:solidFill>
                  <a:srgbClr val="00B050"/>
                </a:solidFill>
              </a:rPr>
              <a:t>Moodul </a:t>
            </a:r>
            <a:r>
              <a:rPr lang="et" b="1" dirty="0" smtClean="0">
                <a:solidFill>
                  <a:srgbClr val="00B050"/>
                </a:solidFill>
              </a:rPr>
              <a:t>- </a:t>
            </a:r>
            <a:r>
              <a:rPr lang="et" b="1" dirty="0">
                <a:solidFill>
                  <a:srgbClr val="00B050"/>
                </a:solidFill>
              </a:rPr>
              <a:t>praktika</a:t>
            </a:r>
            <a:endParaRPr b="1" dirty="0">
              <a:solidFill>
                <a:srgbClr val="00B050"/>
              </a:solidFill>
            </a:endParaRPr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1"/>
          </p:nvPr>
        </p:nvSpPr>
        <p:spPr>
          <a:xfrm>
            <a:off x="393095" y="719745"/>
            <a:ext cx="8520600" cy="403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t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Õpiväljundid: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t" sz="1400" dirty="0">
              <a:solidFill>
                <a:srgbClr val="000000"/>
              </a:solidFill>
            </a:endParaRP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hooldab patsiente statsionaaris;</a:t>
            </a: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osaleb praksise registratuuri töös;</a:t>
            </a: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abistab loomaarsti loomade vastuvõtus ja diagnostiliste protseduuride teostamisel</a:t>
            </a:r>
            <a:r>
              <a:rPr lang="et-EE" dirty="0" smtClean="0">
                <a:solidFill>
                  <a:schemeClr val="tx1"/>
                </a:solidFill>
              </a:rPr>
              <a:t>;</a:t>
            </a: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a</a:t>
            </a:r>
            <a:r>
              <a:rPr lang="et-EE" dirty="0" smtClean="0">
                <a:solidFill>
                  <a:schemeClr val="tx1"/>
                </a:solidFill>
              </a:rPr>
              <a:t>bistab </a:t>
            </a:r>
            <a:r>
              <a:rPr lang="et-EE" dirty="0" smtClean="0">
                <a:solidFill>
                  <a:schemeClr val="tx1"/>
                </a:solidFill>
              </a:rPr>
              <a:t>loomaarsti raviprotseduuride </a:t>
            </a:r>
            <a:r>
              <a:rPr lang="et-EE" dirty="0" smtClean="0">
                <a:solidFill>
                  <a:schemeClr val="tx1"/>
                </a:solidFill>
              </a:rPr>
              <a:t>teostamisel;</a:t>
            </a:r>
            <a:endParaRPr lang="et-EE" dirty="0" smtClean="0">
              <a:solidFill>
                <a:schemeClr val="tx1"/>
              </a:solidFill>
            </a:endParaRPr>
          </a:p>
          <a:p>
            <a:pPr marL="285750" lvl="0" indent="-285750"/>
            <a:r>
              <a:rPr lang="et-EE" dirty="0" smtClean="0">
                <a:solidFill>
                  <a:schemeClr val="tx1"/>
                </a:solidFill>
              </a:rPr>
              <a:t>valmistab operatsiooniruumi ja patsiendi operatsiooniks ette, assisteerib operatsioonil ja jälgib üldanesteesiat.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4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797</Words>
  <Application>Microsoft Office PowerPoint</Application>
  <PresentationFormat>Ekraaniseanss (16:9)</PresentationFormat>
  <Paragraphs>107</Paragraphs>
  <Slides>16</Slides>
  <Notes>15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Slaiditiitlid</vt:lpstr>
      </vt:variant>
      <vt:variant>
        <vt:i4>16</vt:i4>
      </vt:variant>
    </vt:vector>
  </HeadingPairs>
  <TitlesOfParts>
    <vt:vector size="17" baseType="lpstr">
      <vt:lpstr>Simple Light</vt:lpstr>
      <vt:lpstr>Loomaarsti abiline, tase 4 Juhend ettevõttepoolsele praktikajuhendajale</vt:lpstr>
      <vt:lpstr>Mõistete selgitused</vt:lpstr>
      <vt:lpstr>Loomaarsti abiline õppekava</vt:lpstr>
      <vt:lpstr>Loomaarsti abiline õppekava põhiõpingute moodulid</vt:lpstr>
      <vt:lpstr>Loomaarsti abiline õppekava valikõpingute moodulid</vt:lpstr>
      <vt:lpstr>Mis on praktika</vt:lpstr>
      <vt:lpstr>Praktika eesmärk</vt:lpstr>
      <vt:lpstr>Kuidas ettevõte saab aidata praktikandil õpiväljundeid saavutada:</vt:lpstr>
      <vt:lpstr>Moodul - praktika</vt:lpstr>
      <vt:lpstr>Milles seisneb juhendamine?</vt:lpstr>
      <vt:lpstr>Juhendades püüdke (1):</vt:lpstr>
      <vt:lpstr>Juhendades püüdke (2):</vt:lpstr>
      <vt:lpstr>Praktikadokumendid</vt:lpstr>
      <vt:lpstr>Juhendaja roll praktikadokumentide täitmisel</vt:lpstr>
      <vt:lpstr>Praktikandi roll praktikadokumentide täitmisel</vt:lpstr>
      <vt:lpstr>Materjalid tutvumiseks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KOKK, tase 4    Juhend ettevõttepoolsele praktikajuhendajale</dc:title>
  <dc:creator>Signe Valdma</dc:creator>
  <cp:lastModifiedBy>Aive</cp:lastModifiedBy>
  <cp:revision>62</cp:revision>
  <dcterms:modified xsi:type="dcterms:W3CDTF">2021-02-03T12:53:30Z</dcterms:modified>
</cp:coreProperties>
</file>