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77" r:id="rId2"/>
    <p:sldId id="257" r:id="rId3"/>
    <p:sldId id="258" r:id="rId4"/>
    <p:sldId id="259" r:id="rId5"/>
    <p:sldId id="261" r:id="rId6"/>
    <p:sldId id="278" r:id="rId7"/>
    <p:sldId id="279" r:id="rId8"/>
    <p:sldId id="280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41e86b46f_0_1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41e86b46f_0_1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41e86b46f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41e86b46f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41e86b46f_0_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41e86b46f_0_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641e86b46f_0_1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641e86b46f_0_1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41e86b46f_0_1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41e86b46f_0_1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41e86b46f_0_1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641e86b46f_0_1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641e86b46f_0_1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641e86b46f_0_1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41e86b46f_0_1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41e86b46f_0_1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41e86b46f_0_1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41e86b46f_0_1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41e86b46f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41e86b46f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117c6cf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117c6cf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41e86b46f_0_1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41e86b46f_0_1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41e86b46f_0_1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41e86b46f_0_1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1e86b46f_0_1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41e86b46f_0_1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1e86b46f_0_1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1e86b46f_0_1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41e86b46f_0_9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41e86b46f_0_9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khk.ee/et/praktika-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khk.ee/et/praktika-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oke_lisa_5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juhendamine_ja_juhendaja_rollid_0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khk.ee/sites/jkhk.ee/files/dokumendid/oke_2019.pdf" TargetMode="External"/><Relationship Id="rId4" Type="http://schemas.openxmlformats.org/officeDocument/2006/relationships/hyperlink" Target="https://jkhk.ee/sites/jkhk.ee/files/dokumendid/juhendamistsukkel_0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s://www.jkhk.ee/sites/jkhk.ee/files/loomakasvataja_tase_4_4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dirty="0" smtClean="0">
                <a:solidFill>
                  <a:srgbClr val="00B050"/>
                </a:solidFill>
              </a:rPr>
              <a:t>Loomakasvataja, tase 4</a:t>
            </a:r>
            <a:r>
              <a:rPr lang="et-EE" sz="4000" dirty="0" smtClean="0">
                <a:solidFill>
                  <a:srgbClr val="00B050"/>
                </a:solidFill>
              </a:rPr>
              <a:t/>
            </a:r>
            <a:br>
              <a:rPr lang="et-EE" sz="4000" dirty="0" smtClean="0">
                <a:solidFill>
                  <a:srgbClr val="00B050"/>
                </a:solidFill>
              </a:rPr>
            </a:br>
            <a:r>
              <a:rPr lang="et-EE" dirty="0" smtClean="0">
                <a:solidFill>
                  <a:srgbClr val="00B050"/>
                </a:solidFill>
              </a:rPr>
              <a:t>Juhend ettevõttepoolsele praktikajuhendajale</a:t>
            </a:r>
            <a:endParaRPr lang="et-EE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240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t" b="1" dirty="0" smtClean="0">
                <a:solidFill>
                  <a:srgbClr val="00B050"/>
                </a:solidFill>
              </a:rPr>
              <a:t>Praktika eesmärk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15150"/>
            <a:ext cx="8520600" cy="36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 smtClean="0">
                <a:solidFill>
                  <a:srgbClr val="000000"/>
                </a:solidFill>
              </a:rPr>
              <a:t>Õpetusega </a:t>
            </a:r>
            <a:r>
              <a:rPr lang="et-EE" sz="2000" b="1" dirty="0">
                <a:solidFill>
                  <a:srgbClr val="000000"/>
                </a:solidFill>
              </a:rPr>
              <a:t>taotletakse, et õppija rakendab omandatud teadmisi ja oskusi reaalses töökeskkonnas, omandab uusi oskusi, õpib lahendama olukordi konkreetsetes töösituatsioonides;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>
                <a:solidFill>
                  <a:srgbClr val="000000"/>
                </a:solidFill>
              </a:rPr>
              <a:t>tutvub ettevõttega, selle traditsioonidega ja õpib tegutsema meeskonna liikmena;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2000" b="1" dirty="0">
                <a:solidFill>
                  <a:srgbClr val="000000"/>
                </a:solidFill>
              </a:rPr>
              <a:t>omandab hoiaku ja motivatsiooni tööeluks või jätkuvaks õppeks </a:t>
            </a:r>
            <a:r>
              <a:rPr lang="et-EE" sz="2000" b="1">
                <a:solidFill>
                  <a:srgbClr val="000000"/>
                </a:solidFill>
              </a:rPr>
              <a:t>omandatud </a:t>
            </a:r>
            <a:r>
              <a:rPr lang="et-EE" sz="2000" b="1" smtClean="0">
                <a:solidFill>
                  <a:srgbClr val="000000"/>
                </a:solidFill>
              </a:rPr>
              <a:t>erialal.</a:t>
            </a:r>
            <a:endParaRPr lang="et-EE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Kuidas ettevõte saab aidata praktikandil õpiväljundeid saavutada: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410600"/>
            <a:ext cx="8520600" cy="28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Võimaldab praktikandil praktika ajal täita </a:t>
            </a:r>
            <a:r>
              <a:rPr lang="et" dirty="0">
                <a:solidFill>
                  <a:srgbClr val="000000"/>
                </a:solidFill>
              </a:rPr>
              <a:t>praktika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mooduli õpiväljundite saavutamiseks vajalikke tööülesandeid (vt. õpiväljundid järg</a:t>
            </a:r>
            <a:r>
              <a:rPr lang="et" dirty="0">
                <a:solidFill>
                  <a:srgbClr val="000000"/>
                </a:solidFill>
              </a:rPr>
              <a:t>mistel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slaididel)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Juhendab praktikanti tööülesannete täitmisel nii, et ta saavutaks õpiväljundid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000"/>
              </a:spcBef>
              <a:spcAft>
                <a:spcPts val="1600"/>
              </a:spcAft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Praktikajuhendaja annab praktika lõppedes praktikandile hinnangu õpiväljundite </a:t>
            </a:r>
            <a:r>
              <a:rPr lang="et-EE" dirty="0" smtClean="0">
                <a:solidFill>
                  <a:srgbClr val="000000"/>
                </a:solidFill>
              </a:rPr>
              <a:t>saavutamise ning </a:t>
            </a:r>
            <a:r>
              <a:rPr lang="et-EE" dirty="0">
                <a:solidFill>
                  <a:srgbClr val="000000"/>
                </a:solidFill>
              </a:rPr>
              <a:t>kokkuvõtva hinnangu praktika sooritamise </a:t>
            </a:r>
            <a:r>
              <a:rPr lang="et-EE" dirty="0" smtClean="0">
                <a:solidFill>
                  <a:srgbClr val="000000"/>
                </a:solidFill>
              </a:rPr>
              <a:t>eest</a:t>
            </a:r>
            <a:r>
              <a:rPr lang="et" dirty="0">
                <a:solidFill>
                  <a:srgbClr val="000000"/>
                </a:solidFill>
              </a:rPr>
              <a:t> (õpilase individuaalne </a:t>
            </a:r>
            <a:r>
              <a:rPr lang="et" dirty="0" smtClean="0">
                <a:solidFill>
                  <a:srgbClr val="000000"/>
                </a:solidFill>
              </a:rPr>
              <a:t>praktikakava asub </a:t>
            </a:r>
            <a:r>
              <a:rPr lang="et" dirty="0" smtClean="0">
                <a:solidFill>
                  <a:srgbClr val="000000"/>
                </a:solidFill>
                <a:hlinkClick r:id="rId3"/>
              </a:rPr>
              <a:t>kooli kodulehel</a:t>
            </a:r>
            <a:r>
              <a:rPr lang="et" dirty="0" smtClean="0">
                <a:solidFill>
                  <a:srgbClr val="000000"/>
                </a:solidFill>
              </a:rPr>
              <a:t>)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197825"/>
            <a:ext cx="8520600" cy="6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Moodul </a:t>
            </a:r>
            <a:r>
              <a:rPr lang="et" b="1" dirty="0" smtClean="0">
                <a:solidFill>
                  <a:srgbClr val="00B050"/>
                </a:solidFill>
              </a:rPr>
              <a:t>- </a:t>
            </a:r>
            <a:r>
              <a:rPr lang="et" b="1" dirty="0">
                <a:solidFill>
                  <a:srgbClr val="00B050"/>
                </a:solidFill>
              </a:rPr>
              <a:t>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93095" y="719745"/>
            <a:ext cx="8520600" cy="40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</a:rPr>
              <a:t>Õppija</a:t>
            </a:r>
            <a:r>
              <a:rPr lang="et" dirty="0" smtClean="0">
                <a:solidFill>
                  <a:srgbClr val="000000"/>
                </a:solidFill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t" sz="1400" dirty="0">
              <a:solidFill>
                <a:srgbClr val="000000"/>
              </a:solidFill>
            </a:endParaRPr>
          </a:p>
          <a:p>
            <a:pPr marL="285750" lvl="0" indent="-285750"/>
            <a:r>
              <a:rPr lang="et-EE" dirty="0">
                <a:solidFill>
                  <a:schemeClr val="tx1"/>
                </a:solidFill>
              </a:rPr>
              <a:t>Planeerib praktikajuhendi alusel isiklikke praktika eesmärke</a:t>
            </a: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Töötab juhendamisel põllumajandusettevõttes järgides ettevõtte töökorraldust, tööohutusnõudeid ja loomade/lindude heaolu </a:t>
            </a:r>
            <a:endParaRPr lang="et-EE" sz="14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311700" y="2053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Milles seisneb juhendamine?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311700" y="912750"/>
            <a:ext cx="8520600" cy="37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kõige olulisem ülesanne on praktikandi erialaste teadmiste-oskuste täiendamine, mida toetab juhendajapoolne suhtlemine, innustamine, toetus õppeprotsessis ja probleemide lahendamine töösituatsioonis. Samuti on oluline praktikandi sotsiaalne areng ja isiksuse kujunemine.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ülesanded on: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Ettevõtte sisekorra tutvustamine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Koostööpõhimõtete selgitamine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Tegevuse sisuline analüüs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Eneseanalüüsi toetamine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Tagasiside andmine </a:t>
            </a:r>
            <a:endParaRPr sz="1600" b="1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11700" y="1694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(1):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11700" y="1099700"/>
            <a:ext cx="8520600" cy="35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lähtuda konkreetsest inimesest - vanus, eelnev kogemus, isikuomadused jne;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mõtestama oma tegevusi;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oma töötulemusi analüüsima lähtuvalt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33333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õppekava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õpiväljunditest (välja toodud praktikapäevikus);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julgustada praktikanti küsima küsimusi;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anda praktikandile vahetut tagasisidet nii õnnestumiste kui ebaõnnestumiste kohta;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200"/>
              </a:spcAft>
              <a:buNone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(2):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981902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55600">
              <a:lnSpc>
                <a:spcPct val="136363"/>
              </a:lnSpc>
              <a:spcBef>
                <a:spcPts val="1600"/>
              </a:spcBef>
              <a:buClr>
                <a:srgbClr val="000000"/>
              </a:buClr>
              <a:buSzPts val="2000"/>
            </a:pP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varieerida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praktikandi 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tööülesandeid nii,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 tal oleks võimalik saada kogemusi </a:t>
            </a:r>
            <a:r>
              <a:rPr lang="et" sz="2000" dirty="0">
                <a:solidFill>
                  <a:srgbClr val="000000"/>
                </a:solidFill>
              </a:rPr>
              <a:t>erinevatest </a:t>
            </a:r>
            <a:r>
              <a:rPr lang="et" sz="2000" dirty="0" smtClean="0">
                <a:solidFill>
                  <a:srgbClr val="000000"/>
                </a:solidFill>
              </a:rPr>
              <a:t>töödest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jääda igas olukorras toetavaks ja </a:t>
            </a:r>
            <a:r>
              <a:rPr lang="et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sõbralikuks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praktikandi ajakasutust;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suurendada teadlikkust ohutu töökeskkonna korraldamisest;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(3):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50" name="Google Shape;150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kujundada praktikandi sotsiaalseid oskusi;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tutvustada ettevõttes kehtivaid reegleid.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t" sz="20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Probleemide ilmnemisel pöörduge koolipoolse juhendaja poole - </a:t>
            </a:r>
            <a:endParaRPr sz="20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Aive Kupp, </a:t>
            </a:r>
            <a:r>
              <a:rPr lang="et" sz="20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telefon 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 5083459</a:t>
            </a:r>
            <a:r>
              <a:rPr lang="et" sz="20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, aive.kupp@jkhk.ee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Praktikadokumendid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56" name="Google Shape;15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Praktikadokumendid on: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Praktikaleping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rgbClr val="000000"/>
                </a:solidFill>
              </a:rPr>
              <a:t>Õpilase individuaalne praktikakava/ hinnanguleht</a:t>
            </a: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Praktikapäevik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Praktikaaruanne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t-EE" dirty="0">
                <a:solidFill>
                  <a:srgbClr val="000000"/>
                </a:solidFill>
              </a:rPr>
              <a:t>Õpilase praktikapäevik-aruanne asub </a:t>
            </a:r>
            <a:r>
              <a:rPr lang="et-EE" dirty="0">
                <a:solidFill>
                  <a:srgbClr val="000000"/>
                </a:solidFill>
                <a:hlinkClick r:id="rId3"/>
              </a:rPr>
              <a:t>kooli kodulehel 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311700" y="25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Juhendaja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200143" y="1095894"/>
            <a:ext cx="8520600" cy="3416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Nõustab praktikanti praktikapäeviku täitmisel (kuidas hinnata tööülesande sooritamist lähtuvalt õpiväljunditest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õppija enesehinnangu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lahtris).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Annab hinnangu praktikandi õppeprotsessile kinnitades allkirjaga praktikandi poolt praktikapäevikusse kantud tööülesannete sooritamise </a:t>
            </a:r>
            <a:r>
              <a:rPr lang="et-E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eneseanalüüsi.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annab </a:t>
            </a:r>
            <a:r>
              <a:rPr lang="et-EE" dirty="0" err="1" smtClean="0">
                <a:solidFill>
                  <a:srgbClr val="000000"/>
                </a:solidFill>
              </a:rPr>
              <a:t>üldhinnangu</a:t>
            </a:r>
            <a:r>
              <a:rPr lang="et-EE" dirty="0" smtClean="0">
                <a:solidFill>
                  <a:srgbClr val="000000"/>
                </a:solidFill>
              </a:rPr>
              <a:t> </a:t>
            </a:r>
            <a:r>
              <a:rPr lang="et-EE" dirty="0">
                <a:solidFill>
                  <a:srgbClr val="000000"/>
                </a:solidFill>
              </a:rPr>
              <a:t>praktikale</a:t>
            </a:r>
            <a:r>
              <a:rPr lang="et-EE" dirty="0" smtClean="0">
                <a:solidFill>
                  <a:srgbClr val="000000"/>
                </a:solidFill>
              </a:rPr>
              <a:t>.</a:t>
            </a:r>
            <a:endParaRPr lang="et-E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lõppedes annab hinnangu õpiväljundite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võtmepädevuste saavutamisele praktikandi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poolt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t-EE" dirty="0">
                <a:solidFill>
                  <a:srgbClr val="000000"/>
                </a:solidFill>
              </a:rPr>
              <a:t>õpilase </a:t>
            </a:r>
            <a:r>
              <a:rPr lang="et-EE" dirty="0" smtClean="0">
                <a:solidFill>
                  <a:srgbClr val="000000"/>
                </a:solidFill>
              </a:rPr>
              <a:t>individuaalse praktikakava/hinnangulehe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praktikajuhendaja hinnangu veerus). V</a:t>
            </a:r>
            <a:r>
              <a:rPr lang="et" dirty="0">
                <a:solidFill>
                  <a:srgbClr val="000000"/>
                </a:solidFill>
              </a:rPr>
              <a:t>t. JKHK õppekorralduseeskirja lisa </a:t>
            </a:r>
            <a:r>
              <a:rPr lang="et" u="sng" dirty="0">
                <a:solidFill>
                  <a:schemeClr val="hlink"/>
                </a:solidFill>
                <a:hlinkClick r:id="rId3"/>
              </a:rPr>
              <a:t>“Üldised hindamise põhimõtted ja kriteeriumid</a:t>
            </a:r>
            <a:r>
              <a:rPr lang="et" u="sng" dirty="0" smtClean="0">
                <a:solidFill>
                  <a:schemeClr val="hlink"/>
                </a:solidFill>
                <a:hlinkClick r:id="rId3"/>
              </a:rPr>
              <a:t>”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Praktikandi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8" name="Google Shape;168;p32"/>
          <p:cNvSpPr txBox="1">
            <a:spLocks noGrp="1"/>
          </p:cNvSpPr>
          <p:nvPr>
            <p:ph type="body" idx="1"/>
          </p:nvPr>
        </p:nvSpPr>
        <p:spPr>
          <a:xfrm>
            <a:off x="225561" y="1450649"/>
            <a:ext cx="8520600" cy="2889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Täidab praktikapäevikut, kirjeldades igapäevaselt täidetud tööülesandeid ning analüüsides õpikogemust lähtuvalt õpiväljunditest.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hindab õpiväljundite saavutamist õpilase individuaalse praktikakava/hinnangulehe õppija enesehinnangu veerus.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täidab praktikaaruande 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esitab koolile täidetud praktikapäevik-aruande, arvestades kooli </a:t>
            </a:r>
            <a:r>
              <a:rPr lang="et-EE" u="sng" dirty="0">
                <a:solidFill>
                  <a:srgbClr val="0097A7"/>
                </a:solidFill>
              </a:rPr>
              <a:t>kirjalike tööde vormistamise juhendit</a:t>
            </a:r>
            <a:r>
              <a:rPr lang="et-EE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1224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Mõistete selgitused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584948"/>
            <a:ext cx="8520600" cy="41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on </a:t>
            </a:r>
            <a:r>
              <a:rPr lang="et-EE" sz="1600" dirty="0">
                <a:solidFill>
                  <a:srgbClr val="000000"/>
                </a:solidFill>
                <a:highlight>
                  <a:srgbClr val="FFFFFF"/>
                </a:highlight>
              </a:rPr>
              <a:t>õppimise tulemusel omandatavad elukestva õppe võtmepädevused ning eri- ja kutsealased teadmised, oskused ja hoiakud või nende kogumid, mille saavutatust on võimalik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hinnata.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 kirjeldatud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kooli õppekavasmooduli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läbimiseks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vajaliku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lävendi tasemel.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Kutseõppe õppekavad koosnevad </a:t>
            </a: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moodulitest.  Moodul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onõppekava terviklik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sisuühik, mis koondab kompetentsusnõuetega vastavuses olevad õpiväljundid.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määrab kindlaks kutse-, eri- ja ametialase õppe eesmärgid ja ülesanded, saavutatavad õpiväljundid ja seosed Eesti kvalifikatsiooniraamistikuga, õpingute alustamise ja lõpetamise nõuded,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õppekavamoodulid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ning nende mahu koos õpiväljundite ja hindamiskriteeriumitega,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valikmoodulite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valiku võimalused ja tingimused ning spetsialiseerumisvõimalused.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EKAP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</a:rPr>
              <a:t> (Eesti kutsehariduse arvestuspunkt) - </a:t>
            </a:r>
            <a:r>
              <a:rPr lang="et" sz="1600" dirty="0">
                <a:solidFill>
                  <a:srgbClr val="202020"/>
                </a:solidFill>
                <a:highlight>
                  <a:srgbClr val="FFFFFF"/>
                </a:highlight>
              </a:rPr>
              <a:t>üks arvestuspunkt vastab 26 tunnile õpilase tööle teadmiste ja oskuste omandamisel.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Materjalid tutvumiseks</a:t>
            </a:r>
            <a:endParaRPr/>
          </a:p>
        </p:txBody>
      </p:sp>
      <p:sp>
        <p:nvSpPr>
          <p:cNvPr id="174" name="Google Shape;174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Pealkirjadele vajutades saate failid endale alla laadida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Juhendamine ja juhendaja rollid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Juhendamistsükkel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 dirty="0">
                <a:solidFill>
                  <a:schemeClr val="hlink"/>
                </a:solidFill>
                <a:hlinkClick r:id="rId5"/>
              </a:rPr>
              <a:t>Järvamaa Kutsehariduskeskuse õppekorralduseeskiri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12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 smtClean="0">
                <a:solidFill>
                  <a:srgbClr val="00B050"/>
                </a:solidFill>
              </a:rPr>
              <a:t>Loomakasvataja õppekava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699418"/>
            <a:ext cx="8520600" cy="2627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Järvamaa Kutsehariduskeskuse </a:t>
            </a:r>
            <a:r>
              <a:rPr lang="et" b="1" dirty="0" smtClean="0">
                <a:solidFill>
                  <a:srgbClr val="000000"/>
                </a:solidFill>
              </a:rPr>
              <a:t>Loomakasvataja, tase 4 </a:t>
            </a:r>
            <a:r>
              <a:rPr lang="et" dirty="0">
                <a:solidFill>
                  <a:srgbClr val="000000"/>
                </a:solidFill>
              </a:rPr>
              <a:t>kutseõppe </a:t>
            </a:r>
            <a:r>
              <a:rPr lang="et" dirty="0" smtClean="0">
                <a:solidFill>
                  <a:srgbClr val="000000"/>
                </a:solidFill>
              </a:rPr>
              <a:t>õ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ppekava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maht on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EKAP-it, st 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1560 </a:t>
            </a:r>
            <a:r>
              <a:rPr lang="et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tundi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õppekava läbitakse </a:t>
            </a:r>
            <a:r>
              <a:rPr lang="et" b="1" dirty="0" smtClean="0">
                <a:solidFill>
                  <a:srgbClr val="000000"/>
                </a:solidFill>
              </a:rPr>
              <a:t> </a:t>
            </a:r>
            <a:r>
              <a:rPr lang="et" b="1" dirty="0">
                <a:solidFill>
                  <a:srgbClr val="000000"/>
                </a:solidFill>
              </a:rPr>
              <a:t>õppeaastaga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 smtClean="0">
                <a:solidFill>
                  <a:srgbClr val="000000"/>
                </a:solidFill>
              </a:rPr>
              <a:t>Ettevõttepraktika </a:t>
            </a:r>
            <a:r>
              <a:rPr lang="et" dirty="0">
                <a:solidFill>
                  <a:srgbClr val="000000"/>
                </a:solidFill>
              </a:rPr>
              <a:t>maht </a:t>
            </a:r>
            <a:r>
              <a:rPr lang="et" dirty="0" smtClean="0">
                <a:solidFill>
                  <a:srgbClr val="000000"/>
                </a:solidFill>
              </a:rPr>
              <a:t>õppekavas on </a:t>
            </a:r>
            <a:r>
              <a:rPr lang="et" b="1" dirty="0" smtClean="0">
                <a:solidFill>
                  <a:srgbClr val="000000"/>
                </a:solidFill>
              </a:rPr>
              <a:t>30 </a:t>
            </a:r>
            <a:r>
              <a:rPr lang="et" b="1" dirty="0">
                <a:solidFill>
                  <a:srgbClr val="000000"/>
                </a:solidFill>
              </a:rPr>
              <a:t>EKAP-it, st </a:t>
            </a:r>
            <a:r>
              <a:rPr lang="et" b="1" dirty="0" smtClean="0">
                <a:solidFill>
                  <a:srgbClr val="000000"/>
                </a:solidFill>
              </a:rPr>
              <a:t>780 </a:t>
            </a:r>
            <a:r>
              <a:rPr lang="et" b="1" dirty="0">
                <a:solidFill>
                  <a:srgbClr val="000000"/>
                </a:solidFill>
              </a:rPr>
              <a:t>tundi. 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222900"/>
            <a:ext cx="8520600" cy="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 smtClean="0">
                <a:solidFill>
                  <a:srgbClr val="00B050"/>
                </a:solidFill>
              </a:rPr>
              <a:t>Loomakasvataja </a:t>
            </a:r>
            <a:r>
              <a:rPr lang="et" b="1" dirty="0">
                <a:solidFill>
                  <a:srgbClr val="00B050"/>
                </a:solidFill>
              </a:rPr>
              <a:t>õppekava </a:t>
            </a:r>
            <a:r>
              <a:rPr lang="et" b="1" dirty="0" smtClean="0">
                <a:solidFill>
                  <a:srgbClr val="00B050"/>
                </a:solidFill>
              </a:rPr>
              <a:t>ülesehitus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3183"/>
            <a:ext cx="8520600" cy="34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Põhiõpingud –35 EKAP, sealhulgas praktika 30 EKAP</a:t>
            </a: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Spetsialiseerumine 16 EKAP</a:t>
            </a: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Valikõpingud – 9 EKAP</a:t>
            </a: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  <a:buNone/>
            </a:pPr>
            <a:r>
              <a:rPr lang="et-EE" dirty="0" smtClean="0">
                <a:solidFill>
                  <a:schemeClr val="tx1"/>
                </a:solidFill>
              </a:rPr>
              <a:t>Põhiõpingute moodulid</a:t>
            </a: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chemeClr val="tx1"/>
                </a:solidFill>
              </a:rPr>
              <a:t>Õpitee </a:t>
            </a:r>
            <a:r>
              <a:rPr lang="et-EE" dirty="0">
                <a:solidFill>
                  <a:schemeClr val="tx1"/>
                </a:solidFill>
              </a:rPr>
              <a:t>ja töö muu</a:t>
            </a:r>
            <a:r>
              <a:rPr lang="et-EE" dirty="0">
                <a:solidFill>
                  <a:srgbClr val="000000"/>
                </a:solidFill>
              </a:rPr>
              <a:t>tuvas keskkonnas 5 </a:t>
            </a:r>
            <a:r>
              <a:rPr lang="et-EE" dirty="0" smtClean="0">
                <a:solidFill>
                  <a:srgbClr val="000000"/>
                </a:solidFill>
              </a:rPr>
              <a:t>EKAP</a:t>
            </a:r>
            <a:endParaRPr lang="et-EE" dirty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</a:t>
            </a:r>
            <a:r>
              <a:rPr lang="et-EE" dirty="0" smtClean="0">
                <a:solidFill>
                  <a:srgbClr val="000000"/>
                </a:solidFill>
              </a:rPr>
              <a:t>30 EKAP</a:t>
            </a: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  <a:buNone/>
            </a:pP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272225" y="29946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t-EE" b="1" dirty="0" smtClean="0">
                <a:solidFill>
                  <a:srgbClr val="00B050"/>
                </a:solidFill>
              </a:rPr>
              <a:t>Spetsialiseerumine veisekasvataja</a:t>
            </a:r>
            <a:endParaRPr lang="et" b="1" dirty="0">
              <a:solidFill>
                <a:srgbClr val="00B050"/>
              </a:solidFill>
            </a:endParaRPr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37335" y="643356"/>
            <a:ext cx="85206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b="1" dirty="0" smtClean="0">
              <a:solidFill>
                <a:srgbClr val="00B050"/>
              </a:solidFill>
              <a:hlinkClick r:id="rId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HOOLDAMINE 5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SÖÖTMINE 4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TERVISHOID 2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KARJATAMINE 1EKAP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VEISTE TAASTOOTMINE 2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LÜPSMINE 2 </a:t>
            </a:r>
          </a:p>
          <a:p>
            <a:pPr lvl="0">
              <a:buClr>
                <a:schemeClr val="dk1"/>
              </a:buClr>
              <a:buNone/>
            </a:pPr>
            <a:endParaRPr lang="et-EE" dirty="0">
              <a:solidFill>
                <a:schemeClr val="bg2"/>
              </a:solidFill>
            </a:endParaRPr>
          </a:p>
          <a:p>
            <a:pPr marL="114300" lvl="0" indent="0"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00B050"/>
                </a:solidFill>
              </a:rPr>
              <a:t>Spetsialiseerumine linnukasvataja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chemeClr val="dk1"/>
              </a:buClr>
              <a:buNone/>
            </a:pPr>
            <a:endParaRPr lang="et-EE" b="1" dirty="0" smtClean="0"/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LINDUDE HOOLDAMINE 5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LINDUDE SÖÖTMINE 4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LINDUDE TERVISHOID 2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LINDUDE TAASTOOTMINE 3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dk1"/>
                </a:solidFill>
              </a:rPr>
              <a:t>LINNUSAADUSTE TOOTMINE 2 EKAP</a:t>
            </a:r>
            <a:endParaRPr lang="et-EE" dirty="0" smtClean="0">
              <a:solidFill>
                <a:schemeClr val="dk1"/>
              </a:solidFill>
            </a:endParaRP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00B050"/>
                </a:solidFill>
              </a:rPr>
              <a:t>Spetsialiseerumine küüliku-ja karusloomakasvataja</a:t>
            </a:r>
            <a:endParaRPr lang="et-EE" dirty="0">
              <a:solidFill>
                <a:srgbClr val="00B050"/>
              </a:solidFill>
            </a:endParaRP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/>
              <a:t>LOOMADE HOOLDAMINE 5</a:t>
            </a:r>
            <a:endParaRPr lang="et-EE" dirty="0" smtClean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/>
              <a:t>LOOMADE SÖÖTMINE 4 EKAP</a:t>
            </a:r>
            <a:endParaRPr lang="et-EE" dirty="0" smtClean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/>
              <a:t>LOOMADE TERVISHOID 2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/>
              <a:t>LOOMADE KARJATAMINE 1EKAP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/>
              <a:t>KÜÜLIKUTE- JA KARUSLOOMADE TAASTOOTMINE 3 EKAP</a:t>
            </a:r>
            <a:endParaRPr lang="et-EE" dirty="0" smtClean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/>
              <a:t>KÜÜLIKU- JA KARUSLOOMASAADUSTE TOOTMINE  2 EKAP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00B050"/>
                </a:solidFill>
              </a:rPr>
              <a:t>Spetsialiseerumine lamba-ja kitsekasvataja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t-EE" dirty="0" smtClean="0"/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HOOLDAMINE 5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SÖÖTMINE 4 EKAP</a:t>
            </a: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TERVISHOID 2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LOOMADE KARJATAMINE 1EKAP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tx1"/>
                </a:solidFill>
              </a:rPr>
              <a:t>LAMMASTE JA KITSEDE TAASTOOTMINE 2 EKAP</a:t>
            </a:r>
          </a:p>
          <a:p>
            <a:pPr lvl="0">
              <a:buClr>
                <a:schemeClr val="dk1"/>
              </a:buClr>
            </a:pPr>
            <a:r>
              <a:rPr lang="et-EE" b="1" dirty="0" smtClean="0">
                <a:solidFill>
                  <a:schemeClr val="dk1"/>
                </a:solidFill>
              </a:rPr>
              <a:t>LAMBA- JA KITSESAADUSTE TOOTMINE 2 EKAP</a:t>
            </a:r>
            <a:endParaRPr lang="et-EE" dirty="0" smtClean="0">
              <a:solidFill>
                <a:schemeClr val="dk1"/>
              </a:solidFill>
            </a:endParaRP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Mis on 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on: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 õppekava raames	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töökeskkonnas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(c) juhendaja juhendamisel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(d) kindlate õpieesmärkidega tehtav töö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4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</TotalTime>
  <Words>768</Words>
  <Application>Microsoft Office PowerPoint</Application>
  <PresentationFormat>Ekraaniseanss (16:9)</PresentationFormat>
  <Paragraphs>122</Paragraphs>
  <Slides>20</Slides>
  <Notes>16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20</vt:i4>
      </vt:variant>
    </vt:vector>
  </HeadingPairs>
  <TitlesOfParts>
    <vt:vector size="21" baseType="lpstr">
      <vt:lpstr>Simple Light</vt:lpstr>
      <vt:lpstr>Loomakasvataja, tase 4 Juhend ettevõttepoolsele praktikajuhendajale</vt:lpstr>
      <vt:lpstr>Mõistete selgitused</vt:lpstr>
      <vt:lpstr>Loomakasvataja õppekava</vt:lpstr>
      <vt:lpstr>Loomakasvataja õppekava ülesehitus</vt:lpstr>
      <vt:lpstr>Spetsialiseerumine veisekasvataja</vt:lpstr>
      <vt:lpstr>Spetsialiseerumine linnukasvataja</vt:lpstr>
      <vt:lpstr>Spetsialiseerumine küüliku-ja karusloomakasvataja</vt:lpstr>
      <vt:lpstr>Spetsialiseerumine lamba-ja kitsekasvataja</vt:lpstr>
      <vt:lpstr>Mis on praktika</vt:lpstr>
      <vt:lpstr>Praktika eesmärk</vt:lpstr>
      <vt:lpstr>Kuidas ettevõte saab aidata praktikandil õpiväljundeid saavutada:</vt:lpstr>
      <vt:lpstr>Moodul - praktika</vt:lpstr>
      <vt:lpstr>Milles seisneb juhendamine?</vt:lpstr>
      <vt:lpstr>Juhendades püüdke (1):</vt:lpstr>
      <vt:lpstr>Juhendades püüdke (2):</vt:lpstr>
      <vt:lpstr>Juhendades püüdke (3):</vt:lpstr>
      <vt:lpstr>Praktikadokumendid</vt:lpstr>
      <vt:lpstr>Juhendaja roll praktikadokumentide täitmisel</vt:lpstr>
      <vt:lpstr>Praktikandi roll praktikadokumentide täitmisel</vt:lpstr>
      <vt:lpstr>Materjalid tutvumiseks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KOKK, tase 4    Juhend ettevõttepoolsele praktikajuhendajale</dc:title>
  <dc:creator>Signe Valdma</dc:creator>
  <cp:lastModifiedBy>Aive</cp:lastModifiedBy>
  <cp:revision>51</cp:revision>
  <dcterms:modified xsi:type="dcterms:W3CDTF">2021-02-03T13:03:17Z</dcterms:modified>
</cp:coreProperties>
</file>