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77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147" d="100"/>
          <a:sy n="147" d="100"/>
        </p:scale>
        <p:origin x="-59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41e86b46f_0_12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41e86b46f_0_12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641e86b46f_0_1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641e86b46f_0_11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641e86b46f_0_12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641e86b46f_0_12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641e86b46f_0_1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641e86b46f_0_1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641e86b46f_0_12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641e86b46f_0_12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641e86b46f_0_13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641e86b46f_0_13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641e86b46f_0_13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641e86b46f_0_13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641e86b46f_0_13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641e86b46f_0_13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641e86b46f_0_12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641e86b46f_0_12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641e86b46f_0_12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641e86b46f_0_12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7117c6cf1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7117c6cf1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41e86b46f_0_13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41e86b46f_0_13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641e86b46f_0_12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641e86b46f_0_12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641e86b46f_0_12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641e86b46f_0_12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641e86b46f_0_13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641e86b46f_0_13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641e86b46f_0_9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641e86b46f_0_9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jkhk.ee/sites/jkhk.ee/files/dokumendid/oke_lisa_5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jkhk.ee/sites/jkhk.ee/files/dokumendid/juhendamine_ja_juhendaja_rollid_0.pdf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jkhk.ee/sites/jkhk.ee/files/dokumendid/oke_2019.pdf" TargetMode="External"/><Relationship Id="rId4" Type="http://schemas.openxmlformats.org/officeDocument/2006/relationships/hyperlink" Target="https://jkhk.ee/sites/jkhk.ee/files/dokumendid/juhendamistsukkel_0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hyperlink" Target="https://www.jkhk.ee/sites/jkhk.ee/files/loomakasvataja_tase_4_4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khk.ee/sites/jkhk.ee/files/taimekasvataja_praktikajuhend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4000" b="1" dirty="0" smtClean="0">
                <a:solidFill>
                  <a:srgbClr val="00B050"/>
                </a:solidFill>
              </a:rPr>
              <a:t>Taimekasvataja, tase 4</a:t>
            </a:r>
            <a:r>
              <a:rPr lang="et-EE" sz="4000" dirty="0" smtClean="0">
                <a:solidFill>
                  <a:srgbClr val="00B050"/>
                </a:solidFill>
              </a:rPr>
              <a:t/>
            </a:r>
            <a:br>
              <a:rPr lang="et-EE" sz="4000" dirty="0" smtClean="0">
                <a:solidFill>
                  <a:srgbClr val="00B050"/>
                </a:solidFill>
              </a:rPr>
            </a:br>
            <a:r>
              <a:rPr lang="et-EE" dirty="0" smtClean="0">
                <a:solidFill>
                  <a:srgbClr val="00B050"/>
                </a:solidFill>
              </a:rPr>
              <a:t>Juhend ettevõttepoolsele praktikajuhendajale</a:t>
            </a:r>
            <a:endParaRPr lang="et-EE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6"/>
          <p:cNvSpPr txBox="1">
            <a:spLocks noGrp="1"/>
          </p:cNvSpPr>
          <p:nvPr>
            <p:ph type="title"/>
          </p:nvPr>
        </p:nvSpPr>
        <p:spPr>
          <a:xfrm>
            <a:off x="311700" y="205350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Milles seisneb juhendamine?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32" name="Google Shape;132;p26"/>
          <p:cNvSpPr txBox="1">
            <a:spLocks noGrp="1"/>
          </p:cNvSpPr>
          <p:nvPr>
            <p:ph type="body" idx="1"/>
          </p:nvPr>
        </p:nvSpPr>
        <p:spPr>
          <a:xfrm>
            <a:off x="311700" y="912750"/>
            <a:ext cx="8520600" cy="375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600" b="1" dirty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Juhendaja kõige olulisem ülesanne on praktikandi erialaste teadmiste-oskuste täiendamine, mida toetab juhendajapoolne suhtlemine, innustamine, toetus õppeprotsessis ja probleemide lahendamine töösituatsioonis. Samuti on oluline praktikandi sotsiaalne areng ja isiksuse kujunemine.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600" b="1" dirty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Juhendaja ülesanded on: </a:t>
            </a:r>
            <a:endParaRPr sz="1600" b="1" dirty="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698500" lvl="0" indent="-330200" algn="l" rtl="0">
              <a:lnSpc>
                <a:spcPct val="142857"/>
              </a:lnSpc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Arial"/>
              <a:buChar char="●"/>
            </a:pPr>
            <a:r>
              <a:rPr lang="et" sz="1600" b="1" dirty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Ettevõtte sisekorra tutvustamine </a:t>
            </a:r>
            <a:endParaRPr sz="1600" b="1" dirty="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698500" lvl="0" indent="-3302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Arial"/>
              <a:buChar char="●"/>
            </a:pPr>
            <a:r>
              <a:rPr lang="et" sz="1600" b="1" dirty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Koostööpõhimõtete selgitamine </a:t>
            </a:r>
            <a:endParaRPr sz="1600" b="1" dirty="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698500" lvl="0" indent="-3302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Arial"/>
              <a:buChar char="●"/>
            </a:pPr>
            <a:r>
              <a:rPr lang="et" sz="1600" b="1" dirty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Tegevuse sisuline analüüs </a:t>
            </a:r>
            <a:endParaRPr sz="1600" b="1" dirty="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698500" lvl="0" indent="-3302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Arial"/>
              <a:buChar char="●"/>
            </a:pPr>
            <a:r>
              <a:rPr lang="et" sz="1600" b="1" dirty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Eneseanalüüsi toetamine </a:t>
            </a:r>
            <a:endParaRPr sz="1600" b="1" dirty="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698500" lvl="0" indent="-3302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Arial"/>
              <a:buChar char="●"/>
            </a:pPr>
            <a:r>
              <a:rPr lang="et" sz="1600" b="1" dirty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Tagasiside andmine </a:t>
            </a:r>
            <a:endParaRPr sz="1600" b="1" dirty="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7"/>
          <p:cNvSpPr txBox="1">
            <a:spLocks noGrp="1"/>
          </p:cNvSpPr>
          <p:nvPr>
            <p:ph type="title"/>
          </p:nvPr>
        </p:nvSpPr>
        <p:spPr>
          <a:xfrm>
            <a:off x="311700" y="16947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Juhendades püüdke (1):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38" name="Google Shape;138;p27"/>
          <p:cNvSpPr txBox="1">
            <a:spLocks noGrp="1"/>
          </p:cNvSpPr>
          <p:nvPr>
            <p:ph type="body" idx="1"/>
          </p:nvPr>
        </p:nvSpPr>
        <p:spPr>
          <a:xfrm>
            <a:off x="311700" y="1099700"/>
            <a:ext cx="8520600" cy="350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98500" lvl="0" indent="-355600" algn="l" rtl="0">
              <a:lnSpc>
                <a:spcPct val="13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lähtuda konkreetsest inimesest - vanus, eelnev kogemus, isikuomadused jne;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98500" lvl="0" indent="-355600" algn="l" rtl="0">
              <a:lnSpc>
                <a:spcPct val="13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suunata praktikanti mõtestama oma tegevusi; 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98500" lvl="0" indent="-355600" algn="l" rtl="0">
              <a:lnSpc>
                <a:spcPct val="13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suunata praktikanti oma töötulemusi analüüsima lähtuvalt</a:t>
            </a:r>
            <a:r>
              <a:rPr lang="et" sz="20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t" sz="2000" dirty="0">
                <a:solidFill>
                  <a:srgbClr val="333333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</a:rPr>
              <a:t>õppekava</a:t>
            </a:r>
            <a:r>
              <a:rPr lang="et" sz="20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õpiväljunditest (välja toodud praktikapäevikus); 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98500" lvl="0" indent="-355600" algn="l" rtl="0">
              <a:lnSpc>
                <a:spcPct val="13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julgustada praktikanti küsima küsimusi; 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98500" lvl="0" indent="-355600" algn="l" rtl="0">
              <a:lnSpc>
                <a:spcPct val="13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anda praktikandile vahetut tagasisidet nii õnnestumiste kui ebaõnnestumiste kohta; 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36363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1200"/>
              </a:spcAft>
              <a:buNone/>
            </a:pP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Juhendades püüdke (2):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44" name="Google Shape;144;p28"/>
          <p:cNvSpPr txBox="1">
            <a:spLocks noGrp="1"/>
          </p:cNvSpPr>
          <p:nvPr>
            <p:ph type="body" idx="1"/>
          </p:nvPr>
        </p:nvSpPr>
        <p:spPr>
          <a:xfrm>
            <a:off x="311700" y="981902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indent="-355600">
              <a:lnSpc>
                <a:spcPct val="136363"/>
              </a:lnSpc>
              <a:spcBef>
                <a:spcPts val="1600"/>
              </a:spcBef>
              <a:buClr>
                <a:srgbClr val="000000"/>
              </a:buClr>
              <a:buSzPts val="2000"/>
            </a:pPr>
            <a:r>
              <a:rPr lang="et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varieerida </a:t>
            </a: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praktikandi </a:t>
            </a:r>
            <a:r>
              <a:rPr lang="et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tööülesandeid nii, </a:t>
            </a: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et tal oleks võimalik saada kogemusi </a:t>
            </a:r>
            <a:r>
              <a:rPr lang="et" sz="2000" dirty="0">
                <a:solidFill>
                  <a:srgbClr val="000000"/>
                </a:solidFill>
              </a:rPr>
              <a:t>erinevatest </a:t>
            </a:r>
            <a:r>
              <a:rPr lang="et" sz="2000" dirty="0" smtClean="0">
                <a:solidFill>
                  <a:srgbClr val="000000"/>
                </a:solidFill>
              </a:rPr>
              <a:t>töödest</a:t>
            </a:r>
            <a:r>
              <a:rPr lang="et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 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55600" algn="l" rtl="0">
              <a:lnSpc>
                <a:spcPct val="13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jääda igas olukorras toetavaks ja </a:t>
            </a:r>
            <a:r>
              <a:rPr lang="et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sõbralikuks</a:t>
            </a: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 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55600" algn="l" rtl="0">
              <a:lnSpc>
                <a:spcPct val="13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suunata praktikandi ajakasutust; 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55600" algn="l" rtl="0">
              <a:lnSpc>
                <a:spcPct val="13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suurendada teadlikkust ohutu töökeskkonna korraldamisest; 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36363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Juhendades püüdke (3):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50" name="Google Shape;150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36363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98500" lvl="0" indent="-355600" algn="l" rtl="0">
              <a:lnSpc>
                <a:spcPct val="136363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kujundada praktikandi sotsiaalseid oskusi; 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98500" lvl="0" indent="-355600" algn="l" rtl="0">
              <a:lnSpc>
                <a:spcPct val="13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tutvustada ettevõttes kehtivaid reegleid. 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36363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t" sz="2000" dirty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Probleemide ilmnemisel pöörduge koolipoolse juhendaja poole - </a:t>
            </a:r>
            <a:endParaRPr sz="2000" dirty="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36363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t" sz="2000" dirty="0" smtClean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Aive Kupp, </a:t>
            </a:r>
            <a:r>
              <a:rPr lang="et" sz="2000" dirty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telefon </a:t>
            </a:r>
            <a:r>
              <a:rPr lang="et" sz="2000" dirty="0" smtClean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–</a:t>
            </a:r>
            <a:r>
              <a:rPr lang="et" sz="2000" dirty="0" smtClean="0">
                <a:solidFill>
                  <a:srgbClr val="333333"/>
                </a:solidFill>
                <a:highlight>
                  <a:srgbClr val="FFFFFF"/>
                </a:highlight>
              </a:rPr>
              <a:t> 5083459</a:t>
            </a:r>
            <a:r>
              <a:rPr lang="et" sz="2000" dirty="0" smtClean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, aive.kupp@jkhk.ee</a:t>
            </a:r>
            <a:endParaRPr sz="20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Praktikadokumendid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56" name="Google Shape;156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Praktikadokumendid on: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Praktikaleping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Clr>
                <a:srgbClr val="000000"/>
              </a:buClr>
            </a:pPr>
            <a:r>
              <a:rPr lang="et-EE" dirty="0" smtClean="0">
                <a:solidFill>
                  <a:srgbClr val="000000"/>
                </a:solidFill>
              </a:rPr>
              <a:t>Õpilase individuaalne praktikakava/ hinnanguleht</a:t>
            </a:r>
          </a:p>
          <a:p>
            <a:pPr lvl="0">
              <a:buClr>
                <a:srgbClr val="000000"/>
              </a:buClr>
            </a:pP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Praktikapäevik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Praktikaaruanne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t-EE" dirty="0">
                <a:solidFill>
                  <a:srgbClr val="000000"/>
                </a:solidFill>
              </a:rPr>
              <a:t>Õpilase praktikapäevik-aruanne </a:t>
            </a:r>
            <a:r>
              <a:rPr lang="et-EE" dirty="0" smtClean="0">
                <a:solidFill>
                  <a:srgbClr val="000000"/>
                </a:solidFill>
              </a:rPr>
              <a:t>asub kooli kodulehel.</a:t>
            </a:r>
            <a:endParaRPr lang="et-EE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1"/>
          <p:cNvSpPr txBox="1">
            <a:spLocks noGrp="1"/>
          </p:cNvSpPr>
          <p:nvPr>
            <p:ph type="title"/>
          </p:nvPr>
        </p:nvSpPr>
        <p:spPr>
          <a:xfrm>
            <a:off x="311700" y="2515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Juhendaja roll praktikadokumentide täitmisel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62" name="Google Shape;162;p31"/>
          <p:cNvSpPr txBox="1">
            <a:spLocks noGrp="1"/>
          </p:cNvSpPr>
          <p:nvPr>
            <p:ph type="body" idx="1"/>
          </p:nvPr>
        </p:nvSpPr>
        <p:spPr>
          <a:xfrm>
            <a:off x="200143" y="1095894"/>
            <a:ext cx="8520600" cy="341647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Nõustab praktikanti praktikapäeviku täitmisel (kuidas hinnata tööülesande sooritamist lähtuvalt õpiväljunditest </a:t>
            </a: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õppija enesehinnangu 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lahtris). 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Clr>
                <a:srgbClr val="000000"/>
              </a:buClr>
            </a:pP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Annab hinnangu praktikandi õppeprotsessile kinnitades allkirjaga praktikandi poolt praktikapäevikusse kantud tööülesannete sooritamise </a:t>
            </a:r>
            <a:r>
              <a:rPr lang="et-E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ja eneseanalüüsi.</a:t>
            </a:r>
          </a:p>
          <a:p>
            <a:pPr lvl="0">
              <a:buClr>
                <a:srgbClr val="000000"/>
              </a:buClr>
            </a:pPr>
            <a:r>
              <a:rPr lang="et-EE" dirty="0">
                <a:solidFill>
                  <a:srgbClr val="000000"/>
                </a:solidFill>
              </a:rPr>
              <a:t>Praktika lõppedes annab </a:t>
            </a:r>
            <a:r>
              <a:rPr lang="et-EE" dirty="0" err="1" smtClean="0">
                <a:solidFill>
                  <a:srgbClr val="000000"/>
                </a:solidFill>
              </a:rPr>
              <a:t>üldhinnangu</a:t>
            </a:r>
            <a:r>
              <a:rPr lang="et-EE" dirty="0" smtClean="0">
                <a:solidFill>
                  <a:srgbClr val="000000"/>
                </a:solidFill>
              </a:rPr>
              <a:t> </a:t>
            </a:r>
            <a:r>
              <a:rPr lang="et-EE" dirty="0">
                <a:solidFill>
                  <a:srgbClr val="000000"/>
                </a:solidFill>
              </a:rPr>
              <a:t>praktikale</a:t>
            </a:r>
            <a:r>
              <a:rPr lang="et-EE" dirty="0" smtClean="0">
                <a:solidFill>
                  <a:srgbClr val="000000"/>
                </a:solidFill>
              </a:rPr>
              <a:t>.</a:t>
            </a:r>
            <a:endParaRPr lang="et-EE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Clr>
                <a:srgbClr val="000000"/>
              </a:buClr>
            </a:pP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Praktika 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lõppedes annab hinnangu õpiväljundite </a:t>
            </a: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ja võtmepädevuste saavutamisele praktikandi 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poolt </a:t>
            </a: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t-EE" dirty="0">
                <a:solidFill>
                  <a:srgbClr val="000000"/>
                </a:solidFill>
              </a:rPr>
              <a:t>õpilase </a:t>
            </a:r>
            <a:r>
              <a:rPr lang="et-EE" dirty="0" smtClean="0">
                <a:solidFill>
                  <a:srgbClr val="000000"/>
                </a:solidFill>
              </a:rPr>
              <a:t>individuaalse praktikakava/hinnangulehe</a:t>
            </a: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praktikajuhendaja hinnangu veerus). V</a:t>
            </a:r>
            <a:r>
              <a:rPr lang="et" dirty="0">
                <a:solidFill>
                  <a:srgbClr val="000000"/>
                </a:solidFill>
              </a:rPr>
              <a:t>t. JKHK õppekorralduseeskirja lisa </a:t>
            </a:r>
            <a:r>
              <a:rPr lang="et" u="sng" dirty="0">
                <a:solidFill>
                  <a:schemeClr val="hlink"/>
                </a:solidFill>
                <a:hlinkClick r:id="rId3"/>
              </a:rPr>
              <a:t>“Üldised hindamise põhimõtted ja kriteeriumid</a:t>
            </a:r>
            <a:r>
              <a:rPr lang="et" u="sng" dirty="0" smtClean="0">
                <a:solidFill>
                  <a:schemeClr val="hlink"/>
                </a:solidFill>
                <a:hlinkClick r:id="rId3"/>
              </a:rPr>
              <a:t>”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Praktikandi roll praktikadokumentide täitmisel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68" name="Google Shape;168;p32"/>
          <p:cNvSpPr txBox="1">
            <a:spLocks noGrp="1"/>
          </p:cNvSpPr>
          <p:nvPr>
            <p:ph type="body" idx="1"/>
          </p:nvPr>
        </p:nvSpPr>
        <p:spPr>
          <a:xfrm>
            <a:off x="225561" y="1450649"/>
            <a:ext cx="8520600" cy="288943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Clr>
                <a:srgbClr val="000000"/>
              </a:buClr>
            </a:pPr>
            <a:r>
              <a:rPr lang="et-EE" dirty="0">
                <a:solidFill>
                  <a:srgbClr val="000000"/>
                </a:solidFill>
              </a:rPr>
              <a:t>Täidab praktikapäevikut, kirjeldades igapäevaselt täidetud tööülesandeid ning analüüsides õpikogemust lähtuvalt õpiväljunditest.</a:t>
            </a:r>
          </a:p>
          <a:p>
            <a:pPr lvl="0">
              <a:buClr>
                <a:srgbClr val="000000"/>
              </a:buClr>
            </a:pPr>
            <a:r>
              <a:rPr lang="et-EE" dirty="0">
                <a:solidFill>
                  <a:srgbClr val="000000"/>
                </a:solidFill>
              </a:rPr>
              <a:t>Praktika lõppedes hindab õpiväljundite saavutamist õpilase individuaalse praktikakava/hinnangulehe õppija enesehinnangu veerus.</a:t>
            </a:r>
          </a:p>
          <a:p>
            <a:pPr lvl="0">
              <a:buClr>
                <a:srgbClr val="000000"/>
              </a:buClr>
            </a:pPr>
            <a:r>
              <a:rPr lang="et-EE" dirty="0">
                <a:solidFill>
                  <a:srgbClr val="000000"/>
                </a:solidFill>
              </a:rPr>
              <a:t>Praktika lõppedes täidab praktikaaruande </a:t>
            </a:r>
          </a:p>
          <a:p>
            <a:pPr lvl="0">
              <a:buClr>
                <a:srgbClr val="000000"/>
              </a:buClr>
            </a:pPr>
            <a:r>
              <a:rPr lang="et-EE" dirty="0">
                <a:solidFill>
                  <a:srgbClr val="000000"/>
                </a:solidFill>
              </a:rPr>
              <a:t>Praktika lõppedes esitab koolile täidetud praktikapäevik-aruande, arvestades kooli </a:t>
            </a:r>
            <a:r>
              <a:rPr lang="et-EE" u="sng" dirty="0">
                <a:solidFill>
                  <a:srgbClr val="0097A7"/>
                </a:solidFill>
              </a:rPr>
              <a:t>kirjalike tööde vormistamise juhendit</a:t>
            </a:r>
            <a:r>
              <a:rPr lang="et-EE" dirty="0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Materjalid tutvumiseks</a:t>
            </a:r>
            <a:endParaRPr/>
          </a:p>
        </p:txBody>
      </p:sp>
      <p:sp>
        <p:nvSpPr>
          <p:cNvPr id="174" name="Google Shape;174;p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Pealkirjadele vajutades saate failid endale alla laadida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t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Juhendamine ja juhendaja rollid</a:t>
            </a:r>
            <a:r>
              <a:rPr lang="e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(koostanud Veiko Belials, Luua Metsanduskool)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t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Juhendamistsükkel</a:t>
            </a:r>
            <a:r>
              <a:rPr lang="e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(koostanud Veiko Belials, Luua Metsanduskool)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t" u="sng">
                <a:solidFill>
                  <a:schemeClr val="hlink"/>
                </a:solidFill>
                <a:hlinkClick r:id="rId5"/>
              </a:rPr>
              <a:t>Järvamaa Kutsehariduskeskuse õppekorralduseeskiri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311700" y="12248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Mõistete selgitused</a:t>
            </a:r>
            <a:endParaRPr b="1" dirty="0">
              <a:solidFill>
                <a:srgbClr val="00B050"/>
              </a:solidFill>
            </a:endParaRPr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11700" y="584948"/>
            <a:ext cx="8520600" cy="41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t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Õpiväljundid </a:t>
            </a:r>
            <a:r>
              <a:rPr lang="et-EE" sz="1600" dirty="0" smtClean="0">
                <a:solidFill>
                  <a:srgbClr val="000000"/>
                </a:solidFill>
                <a:highlight>
                  <a:srgbClr val="FFFFFF"/>
                </a:highlight>
              </a:rPr>
              <a:t>on </a:t>
            </a:r>
            <a:r>
              <a:rPr lang="et-EE" sz="1600" dirty="0">
                <a:solidFill>
                  <a:srgbClr val="000000"/>
                </a:solidFill>
                <a:highlight>
                  <a:srgbClr val="FFFFFF"/>
                </a:highlight>
              </a:rPr>
              <a:t>õppimise tulemusel omandatavad elukestva õppe võtmepädevused ning eri- ja kutsealased teadmised, oskused ja hoiakud või nende kogumid, mille saavutatust on võimalik </a:t>
            </a:r>
            <a:r>
              <a:rPr lang="et-EE" sz="1600" dirty="0" smtClean="0">
                <a:solidFill>
                  <a:srgbClr val="000000"/>
                </a:solidFill>
                <a:highlight>
                  <a:srgbClr val="FFFFFF"/>
                </a:highlight>
              </a:rPr>
              <a:t>hinnata.</a:t>
            </a:r>
            <a:r>
              <a:rPr lang="et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Õpiväljundid </a:t>
            </a:r>
            <a:r>
              <a:rPr lang="et" sz="1600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on kirjeldatud </a:t>
            </a:r>
            <a:r>
              <a:rPr lang="et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kooli õppekavasmooduli </a:t>
            </a:r>
            <a:r>
              <a:rPr lang="et" sz="1600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läbimiseks </a:t>
            </a:r>
            <a:r>
              <a:rPr lang="et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vajaliku </a:t>
            </a:r>
            <a:r>
              <a:rPr lang="et" sz="1600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lävendi tasemel.</a:t>
            </a:r>
            <a:endParaRPr sz="1600"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t" sz="1600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Kutseõppe õppekavad koosnevad </a:t>
            </a:r>
            <a:r>
              <a:rPr lang="et" sz="1600" b="1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moodulitest.  Moodul </a:t>
            </a:r>
            <a:r>
              <a:rPr lang="et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onõppekava terviklik </a:t>
            </a:r>
            <a:r>
              <a:rPr lang="et" sz="1600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sisuühik, mis koondab kompetentsusnõuetega vastavuses olevad õpiväljundid. </a:t>
            </a:r>
            <a:endParaRPr sz="1600"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t" sz="1600" b="1" dirty="0" smtClean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Õppekava </a:t>
            </a:r>
            <a:r>
              <a:rPr lang="et" sz="1600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määrab kindlaks kutse-, eri- ja ametialase õppe eesmärgid ja ülesanded, saavutatavad õpiväljundid ja seosed Eesti kvalifikatsiooniraamistikuga, õpingute alustamise ja lõpetamise nõuded, </a:t>
            </a:r>
            <a:r>
              <a:rPr lang="et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õppekavamoodulid </a:t>
            </a:r>
            <a:r>
              <a:rPr lang="et" sz="1600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ning nende mahu koos õpiväljundite ja hindamiskriteeriumitega, </a:t>
            </a:r>
            <a:r>
              <a:rPr lang="et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valikmoodulite </a:t>
            </a:r>
            <a:r>
              <a:rPr lang="et" sz="1600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valiku võimalused ja tingimused ning spetsialiseerumisvõimalused. </a:t>
            </a:r>
            <a:endParaRPr sz="1600"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t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EKAP</a:t>
            </a:r>
            <a:r>
              <a:rPr lang="et" sz="1600" dirty="0">
                <a:solidFill>
                  <a:srgbClr val="000000"/>
                </a:solidFill>
                <a:highlight>
                  <a:srgbClr val="FFFFFF"/>
                </a:highlight>
              </a:rPr>
              <a:t> (Eesti kutsehariduse arvestuspunkt) - </a:t>
            </a:r>
            <a:r>
              <a:rPr lang="et" sz="1600" dirty="0">
                <a:solidFill>
                  <a:srgbClr val="202020"/>
                </a:solidFill>
                <a:highlight>
                  <a:srgbClr val="FFFFFF"/>
                </a:highlight>
              </a:rPr>
              <a:t>üks arvestuspunkt vastab 26 tunnile õpilase tööle teadmiste ja oskuste omandamisel.</a:t>
            </a:r>
            <a:endParaRPr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311700" y="4127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 smtClean="0">
                <a:solidFill>
                  <a:srgbClr val="00B050"/>
                </a:solidFill>
              </a:rPr>
              <a:t>Taimekasvataja õppekava</a:t>
            </a:r>
            <a:endParaRPr b="1" dirty="0">
              <a:solidFill>
                <a:srgbClr val="00B050"/>
              </a:solidFill>
            </a:endParaRPr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311700" y="1699418"/>
            <a:ext cx="8520600" cy="26274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Järvamaa Kutsehariduskeskuse </a:t>
            </a:r>
            <a:r>
              <a:rPr lang="et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Taime</a:t>
            </a:r>
            <a:r>
              <a:rPr lang="et" b="1" dirty="0" smtClean="0">
                <a:solidFill>
                  <a:srgbClr val="000000"/>
                </a:solidFill>
              </a:rPr>
              <a:t>kasvataja, tase 4 </a:t>
            </a:r>
            <a:r>
              <a:rPr lang="et" dirty="0">
                <a:solidFill>
                  <a:srgbClr val="000000"/>
                </a:solidFill>
              </a:rPr>
              <a:t>kutseõppe </a:t>
            </a:r>
            <a:r>
              <a:rPr lang="et" dirty="0" smtClean="0">
                <a:solidFill>
                  <a:srgbClr val="000000"/>
                </a:solidFill>
              </a:rPr>
              <a:t>õ</a:t>
            </a: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ppekava 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maht on </a:t>
            </a: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60 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EKAP-it, st </a:t>
            </a:r>
            <a:r>
              <a:rPr lang="et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1560 </a:t>
            </a:r>
            <a:r>
              <a:rPr lang="et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tundi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õppekava läbitakse </a:t>
            </a:r>
            <a:r>
              <a:rPr lang="et" b="1" dirty="0" smtClean="0">
                <a:solidFill>
                  <a:srgbClr val="000000"/>
                </a:solidFill>
              </a:rPr>
              <a:t> </a:t>
            </a:r>
            <a:r>
              <a:rPr lang="et" b="1" dirty="0">
                <a:solidFill>
                  <a:srgbClr val="000000"/>
                </a:solidFill>
              </a:rPr>
              <a:t>õppeaastaga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t" dirty="0" smtClean="0">
                <a:solidFill>
                  <a:srgbClr val="000000"/>
                </a:solidFill>
              </a:rPr>
              <a:t>Ettevõttepraktika </a:t>
            </a:r>
            <a:r>
              <a:rPr lang="et" dirty="0">
                <a:solidFill>
                  <a:srgbClr val="000000"/>
                </a:solidFill>
              </a:rPr>
              <a:t>maht </a:t>
            </a:r>
            <a:r>
              <a:rPr lang="et" dirty="0" smtClean="0">
                <a:solidFill>
                  <a:srgbClr val="000000"/>
                </a:solidFill>
              </a:rPr>
              <a:t>õppekavas on </a:t>
            </a:r>
            <a:r>
              <a:rPr lang="et" b="1" dirty="0" smtClean="0">
                <a:solidFill>
                  <a:srgbClr val="000000"/>
                </a:solidFill>
              </a:rPr>
              <a:t>30 </a:t>
            </a:r>
            <a:r>
              <a:rPr lang="et" b="1" dirty="0">
                <a:solidFill>
                  <a:srgbClr val="000000"/>
                </a:solidFill>
              </a:rPr>
              <a:t>EKAP-it, st </a:t>
            </a:r>
            <a:r>
              <a:rPr lang="et" b="1" dirty="0" smtClean="0">
                <a:solidFill>
                  <a:srgbClr val="000000"/>
                </a:solidFill>
              </a:rPr>
              <a:t>780 </a:t>
            </a:r>
            <a:r>
              <a:rPr lang="et" b="1" dirty="0">
                <a:solidFill>
                  <a:srgbClr val="000000"/>
                </a:solidFill>
              </a:rPr>
              <a:t>tundi. </a:t>
            </a:r>
            <a:endParaRPr b="1" dirty="0">
              <a:solidFill>
                <a:srgbClr val="000000"/>
              </a:solidFill>
            </a:endParaRPr>
          </a:p>
        </p:txBody>
      </p:sp>
    </p:spTree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311700" y="222900"/>
            <a:ext cx="8520600" cy="85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 smtClean="0">
                <a:solidFill>
                  <a:srgbClr val="00B050"/>
                </a:solidFill>
              </a:rPr>
              <a:t>Taimekasvataja </a:t>
            </a:r>
            <a:r>
              <a:rPr lang="et" b="1" dirty="0">
                <a:solidFill>
                  <a:srgbClr val="00B050"/>
                </a:solidFill>
              </a:rPr>
              <a:t>õppekava </a:t>
            </a:r>
            <a:r>
              <a:rPr lang="et" b="1" dirty="0" smtClean="0">
                <a:solidFill>
                  <a:srgbClr val="00B050"/>
                </a:solidFill>
              </a:rPr>
              <a:t>ülesehitus</a:t>
            </a:r>
            <a:endParaRPr b="1" dirty="0">
              <a:solidFill>
                <a:srgbClr val="00B050"/>
              </a:solidFill>
            </a:endParaRPr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311700" y="1153183"/>
            <a:ext cx="8520600" cy="34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Clr>
                <a:srgbClr val="000000"/>
              </a:buClr>
            </a:pPr>
            <a:endParaRPr lang="et-EE" dirty="0" smtClean="0">
              <a:solidFill>
                <a:schemeClr val="tx1"/>
              </a:solidFill>
            </a:endParaRPr>
          </a:p>
          <a:p>
            <a:pPr lvl="0">
              <a:buClr>
                <a:srgbClr val="000000"/>
              </a:buClr>
            </a:pPr>
            <a:r>
              <a:rPr lang="et-EE" dirty="0" smtClean="0">
                <a:solidFill>
                  <a:schemeClr val="tx1"/>
                </a:solidFill>
              </a:rPr>
              <a:t>Põhiõpingud –51 EKAP, sealhulgas praktika 30 EKAP</a:t>
            </a:r>
          </a:p>
          <a:p>
            <a:pPr lvl="0">
              <a:buClr>
                <a:srgbClr val="000000"/>
              </a:buClr>
            </a:pPr>
            <a:endParaRPr lang="et-EE" dirty="0" smtClean="0">
              <a:solidFill>
                <a:schemeClr val="tx1"/>
              </a:solidFill>
            </a:endParaRPr>
          </a:p>
          <a:p>
            <a:pPr lvl="0">
              <a:buClr>
                <a:srgbClr val="000000"/>
              </a:buClr>
            </a:pPr>
            <a:r>
              <a:rPr lang="et-EE" dirty="0" smtClean="0">
                <a:solidFill>
                  <a:schemeClr val="tx1"/>
                </a:solidFill>
              </a:rPr>
              <a:t>Valikõpingud – 9 EKAP</a:t>
            </a:r>
          </a:p>
          <a:p>
            <a:pPr lvl="0">
              <a:buClr>
                <a:srgbClr val="000000"/>
              </a:buClr>
            </a:pPr>
            <a:endParaRPr lang="et-EE" dirty="0" smtClean="0">
              <a:solidFill>
                <a:srgbClr val="000000"/>
              </a:solidFill>
            </a:endParaRPr>
          </a:p>
          <a:p>
            <a:pPr lvl="0">
              <a:buClr>
                <a:srgbClr val="000000"/>
              </a:buClr>
            </a:pPr>
            <a:endParaRPr lang="et-EE" dirty="0" smtClean="0">
              <a:solidFill>
                <a:srgbClr val="000000"/>
              </a:solidFill>
            </a:endParaRPr>
          </a:p>
          <a:p>
            <a:pPr lvl="0">
              <a:buClr>
                <a:srgbClr val="000000"/>
              </a:buClr>
              <a:buNone/>
            </a:pPr>
            <a:endParaRPr lang="et-EE" dirty="0">
              <a:solidFill>
                <a:srgbClr val="000000"/>
              </a:solidFill>
            </a:endParaRPr>
          </a:p>
        </p:txBody>
      </p:sp>
    </p:spTree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>
            <a:spLocks noGrp="1"/>
          </p:cNvSpPr>
          <p:nvPr>
            <p:ph type="title"/>
          </p:nvPr>
        </p:nvSpPr>
        <p:spPr>
          <a:xfrm>
            <a:off x="272225" y="299469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t" b="1" dirty="0" smtClean="0">
                <a:solidFill>
                  <a:srgbClr val="00B050"/>
                </a:solidFill>
              </a:rPr>
              <a:t>Põhiõpingute moodulid</a:t>
            </a:r>
            <a:endParaRPr lang="et" b="1" dirty="0">
              <a:solidFill>
                <a:srgbClr val="00B050"/>
              </a:solidFill>
            </a:endParaRPr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1"/>
          </p:nvPr>
        </p:nvSpPr>
        <p:spPr>
          <a:xfrm>
            <a:off x="337335" y="643356"/>
            <a:ext cx="8520600" cy="336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t-EE" b="1" dirty="0" smtClean="0">
              <a:solidFill>
                <a:srgbClr val="00B050"/>
              </a:solidFill>
              <a:hlinkClick r:id="rId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t-EE" dirty="0" smtClean="0">
              <a:solidFill>
                <a:schemeClr val="dk1"/>
              </a:solidFill>
            </a:endParaRPr>
          </a:p>
          <a:p>
            <a:pPr>
              <a:buClr>
                <a:schemeClr val="dk1"/>
              </a:buClr>
            </a:pPr>
            <a:r>
              <a:rPr lang="et-EE" b="1" dirty="0" smtClean="0">
                <a:solidFill>
                  <a:schemeClr val="tx1"/>
                </a:solidFill>
              </a:rPr>
              <a:t>PÕLLU- JA ROHUMAAKULTUURIDE KASVATAMINE JA HOOLDAMINE 6 EKAP</a:t>
            </a:r>
          </a:p>
          <a:p>
            <a:pPr>
              <a:buClr>
                <a:schemeClr val="dk1"/>
              </a:buClr>
            </a:pPr>
            <a:r>
              <a:rPr lang="et-EE" b="1" dirty="0" smtClean="0">
                <a:solidFill>
                  <a:schemeClr val="tx1"/>
                </a:solidFill>
              </a:rPr>
              <a:t>PÕLLUKULTUURIDE KORISTAMINE JA SÄILITAMINE 4 EKAP </a:t>
            </a:r>
          </a:p>
          <a:p>
            <a:pPr lvl="0">
              <a:buClr>
                <a:schemeClr val="dk1"/>
              </a:buClr>
            </a:pPr>
            <a:r>
              <a:rPr lang="et-EE" b="1" dirty="0" smtClean="0">
                <a:solidFill>
                  <a:schemeClr val="tx1"/>
                </a:solidFill>
              </a:rPr>
              <a:t>ROHUMAAKULTUURIDE KORISTAME JA SÄILITAMINE 4 EKAP </a:t>
            </a:r>
          </a:p>
          <a:p>
            <a:pPr lvl="0">
              <a:buClr>
                <a:schemeClr val="dk1"/>
              </a:buClr>
            </a:pPr>
            <a:r>
              <a:rPr lang="et-EE" b="1" dirty="0" smtClean="0">
                <a:solidFill>
                  <a:schemeClr val="tx1"/>
                </a:solidFill>
              </a:rPr>
              <a:t>PÕLLUMAJANDUSMASINATE- JA SEADMETE HOOLDAMINE NING REMONTIMINE 2 EKAP</a:t>
            </a:r>
          </a:p>
          <a:p>
            <a:pPr lvl="0">
              <a:buClr>
                <a:srgbClr val="000000"/>
              </a:buClr>
            </a:pPr>
            <a:r>
              <a:rPr lang="et-EE" b="1" dirty="0" smtClean="0">
                <a:solidFill>
                  <a:schemeClr val="tx1"/>
                </a:solidFill>
              </a:rPr>
              <a:t>ÕPITEE JA TÖÖ MUU</a:t>
            </a:r>
            <a:r>
              <a:rPr lang="et-EE" b="1" dirty="0" smtClean="0">
                <a:solidFill>
                  <a:srgbClr val="000000"/>
                </a:solidFill>
              </a:rPr>
              <a:t>TUVAS KESKKONNAS 5 EKAP</a:t>
            </a:r>
          </a:p>
          <a:p>
            <a:pPr lvl="0">
              <a:buClr>
                <a:srgbClr val="000000"/>
              </a:buClr>
            </a:pPr>
            <a:r>
              <a:rPr lang="et-EE" b="1" dirty="0" smtClean="0">
                <a:solidFill>
                  <a:srgbClr val="000000"/>
                </a:solidFill>
              </a:rPr>
              <a:t>PRAKTIKA 30 EKAP</a:t>
            </a:r>
            <a:r>
              <a:rPr lang="et-EE" b="1" dirty="0" smtClean="0"/>
              <a:t> </a:t>
            </a:r>
            <a:endParaRPr lang="et-EE" dirty="0" smtClean="0"/>
          </a:p>
          <a:p>
            <a:pPr>
              <a:buClr>
                <a:schemeClr val="dk1"/>
              </a:buClr>
            </a:pPr>
            <a:endParaRPr lang="et-EE" dirty="0">
              <a:solidFill>
                <a:schemeClr val="bg2"/>
              </a:solidFill>
            </a:endParaRPr>
          </a:p>
          <a:p>
            <a:pPr marL="114300" lvl="0" indent="0">
              <a:buClr>
                <a:schemeClr val="dk1"/>
              </a:buClr>
              <a:buNone/>
            </a:pPr>
            <a:endParaRPr dirty="0">
              <a:solidFill>
                <a:schemeClr val="dk1"/>
              </a:solidFill>
            </a:endParaRPr>
          </a:p>
        </p:txBody>
      </p:sp>
    </p:spTree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Mis on praktika</a:t>
            </a:r>
            <a:endParaRPr b="1" dirty="0">
              <a:solidFill>
                <a:srgbClr val="00B050"/>
              </a:solidFill>
            </a:endParaRPr>
          </a:p>
        </p:txBody>
      </p:sp>
      <p:sp>
        <p:nvSpPr>
          <p:cNvPr id="90" name="Google Shape;90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Praktika on:</a:t>
            </a:r>
            <a:endParaRPr sz="16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(a) õppekava raames	</a:t>
            </a:r>
            <a:endParaRPr sz="16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(b) töökeskkonnas</a:t>
            </a:r>
            <a:endParaRPr sz="16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(c) juhendaja juhendamisel</a:t>
            </a:r>
            <a:endParaRPr sz="16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(d) kindlate õpieesmärkidega tehtav töö</a:t>
            </a:r>
            <a:endParaRPr sz="16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title"/>
          </p:nvPr>
        </p:nvSpPr>
        <p:spPr>
          <a:xfrm>
            <a:off x="311700" y="240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t" b="1" dirty="0" smtClean="0">
                <a:solidFill>
                  <a:srgbClr val="00B050"/>
                </a:solidFill>
              </a:rPr>
              <a:t>Praktika eesmärk</a:t>
            </a:r>
            <a:endParaRPr dirty="0">
              <a:solidFill>
                <a:srgbClr val="00B050"/>
              </a:solidFill>
            </a:endParaRPr>
          </a:p>
        </p:txBody>
      </p:sp>
      <p:sp>
        <p:nvSpPr>
          <p:cNvPr id="96" name="Google Shape;96;p20"/>
          <p:cNvSpPr txBox="1">
            <a:spLocks noGrp="1"/>
          </p:cNvSpPr>
          <p:nvPr>
            <p:ph type="body" idx="1"/>
          </p:nvPr>
        </p:nvSpPr>
        <p:spPr>
          <a:xfrm>
            <a:off x="311700" y="1115150"/>
            <a:ext cx="8520600" cy="36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1600"/>
              </a:spcBef>
              <a:buClr>
                <a:srgbClr val="595959"/>
              </a:buClr>
              <a:buNone/>
            </a:pPr>
            <a:r>
              <a:rPr lang="et-EE" sz="2000" b="1" dirty="0" smtClean="0">
                <a:solidFill>
                  <a:srgbClr val="000000"/>
                </a:solidFill>
              </a:rPr>
              <a:t>Õpetusega </a:t>
            </a:r>
            <a:r>
              <a:rPr lang="et-EE" sz="2000" b="1" dirty="0">
                <a:solidFill>
                  <a:srgbClr val="000000"/>
                </a:solidFill>
              </a:rPr>
              <a:t>taotletakse, et õppija rakendab omandatud teadmisi ja oskusi reaalses töökeskkonnas, omandab uusi oskusi, õpib lahendama olukordi konkreetsetes töösituatsioonides; </a:t>
            </a:r>
          </a:p>
          <a:p>
            <a:pPr marL="0" lvl="0" indent="0" algn="ctr">
              <a:spcBef>
                <a:spcPts val="1600"/>
              </a:spcBef>
              <a:buClr>
                <a:srgbClr val="595959"/>
              </a:buClr>
              <a:buNone/>
            </a:pPr>
            <a:r>
              <a:rPr lang="et-EE" sz="2000" b="1" dirty="0">
                <a:solidFill>
                  <a:srgbClr val="000000"/>
                </a:solidFill>
              </a:rPr>
              <a:t>tutvub ettevõttega, selle traditsioonidega ja õpib tegutsema meeskonna liikmena; </a:t>
            </a:r>
          </a:p>
          <a:p>
            <a:pPr marL="0" lvl="0" indent="0" algn="ctr">
              <a:spcBef>
                <a:spcPts val="1600"/>
              </a:spcBef>
              <a:buClr>
                <a:srgbClr val="595959"/>
              </a:buClr>
              <a:buNone/>
            </a:pPr>
            <a:r>
              <a:rPr lang="et-EE" sz="2000" b="1" dirty="0">
                <a:solidFill>
                  <a:srgbClr val="000000"/>
                </a:solidFill>
              </a:rPr>
              <a:t>omandab hoiaku ja motivatsiooni tööeluks või jätkuvaks õppeks </a:t>
            </a:r>
            <a:r>
              <a:rPr lang="et-EE" sz="2000" b="1">
                <a:solidFill>
                  <a:srgbClr val="000000"/>
                </a:solidFill>
              </a:rPr>
              <a:t>omandatud </a:t>
            </a:r>
            <a:r>
              <a:rPr lang="et-EE" sz="2000" b="1" smtClean="0">
                <a:solidFill>
                  <a:srgbClr val="000000"/>
                </a:solidFill>
              </a:rPr>
              <a:t>erialal.</a:t>
            </a:r>
            <a:endParaRPr lang="et-EE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300"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100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Kuidas ettevõte saab aidata praktikandil õpiväljundeid saavutada: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1"/>
          </p:nvPr>
        </p:nvSpPr>
        <p:spPr>
          <a:xfrm>
            <a:off x="311700" y="1410600"/>
            <a:ext cx="8520600" cy="281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Võimaldab praktikandil praktika ajal täita </a:t>
            </a:r>
            <a:r>
              <a:rPr lang="et" dirty="0">
                <a:solidFill>
                  <a:srgbClr val="000000"/>
                </a:solidFill>
              </a:rPr>
              <a:t>praktika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mooduli õpiväljundite saavutamiseks vajalikke tööülesandeid (vt. õpiväljundid järg</a:t>
            </a:r>
            <a:r>
              <a:rPr lang="et" dirty="0">
                <a:solidFill>
                  <a:srgbClr val="000000"/>
                </a:solidFill>
              </a:rPr>
              <a:t>mistel 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slaididel)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Juhendab praktikanti tööülesannete täitmisel nii, et ta saavutaks õpiväljundid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000"/>
              </a:spcBef>
              <a:spcAft>
                <a:spcPts val="1600"/>
              </a:spcAft>
              <a:buClr>
                <a:srgbClr val="000000"/>
              </a:buClr>
            </a:pPr>
            <a:r>
              <a:rPr lang="et-EE" dirty="0">
                <a:solidFill>
                  <a:srgbClr val="000000"/>
                </a:solidFill>
              </a:rPr>
              <a:t>Praktikajuhendaja annab praktika lõppedes praktikandile hinnangu õpiväljundite </a:t>
            </a:r>
            <a:r>
              <a:rPr lang="et-EE" dirty="0" smtClean="0">
                <a:solidFill>
                  <a:srgbClr val="000000"/>
                </a:solidFill>
              </a:rPr>
              <a:t>saavutamise ning </a:t>
            </a:r>
            <a:r>
              <a:rPr lang="et-EE" dirty="0">
                <a:solidFill>
                  <a:srgbClr val="000000"/>
                </a:solidFill>
              </a:rPr>
              <a:t>kokkuvõtva hinnangu praktika sooritamise </a:t>
            </a:r>
            <a:r>
              <a:rPr lang="et-EE" dirty="0" smtClean="0">
                <a:solidFill>
                  <a:srgbClr val="000000"/>
                </a:solidFill>
              </a:rPr>
              <a:t>eest</a:t>
            </a:r>
            <a:r>
              <a:rPr lang="et" dirty="0">
                <a:solidFill>
                  <a:srgbClr val="000000"/>
                </a:solidFill>
              </a:rPr>
              <a:t> (õpilase individuaalne </a:t>
            </a:r>
            <a:r>
              <a:rPr lang="et" dirty="0" smtClean="0">
                <a:solidFill>
                  <a:srgbClr val="000000"/>
                </a:solidFill>
              </a:rPr>
              <a:t>praktikakava asub </a:t>
            </a:r>
            <a:r>
              <a:rPr lang="et" dirty="0" smtClean="0">
                <a:solidFill>
                  <a:srgbClr val="000000"/>
                </a:solidFill>
                <a:hlinkClick r:id="rId3"/>
              </a:rPr>
              <a:t>kooli kodulehel</a:t>
            </a:r>
            <a:r>
              <a:rPr lang="et" dirty="0" smtClean="0">
                <a:solidFill>
                  <a:srgbClr val="000000"/>
                </a:solidFill>
              </a:rPr>
              <a:t>)</a:t>
            </a:r>
            <a:endParaRPr lang="et-EE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311700" y="197825"/>
            <a:ext cx="8520600" cy="61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Moodul </a:t>
            </a:r>
            <a:r>
              <a:rPr lang="et" b="1" dirty="0" smtClean="0">
                <a:solidFill>
                  <a:srgbClr val="00B050"/>
                </a:solidFill>
              </a:rPr>
              <a:t>- </a:t>
            </a:r>
            <a:r>
              <a:rPr lang="et" b="1" dirty="0">
                <a:solidFill>
                  <a:srgbClr val="00B050"/>
                </a:solidFill>
              </a:rPr>
              <a:t>praktika</a:t>
            </a:r>
            <a:endParaRPr b="1" dirty="0">
              <a:solidFill>
                <a:srgbClr val="00B050"/>
              </a:solidFill>
            </a:endParaRPr>
          </a:p>
        </p:txBody>
      </p:sp>
      <p:sp>
        <p:nvSpPr>
          <p:cNvPr id="108" name="Google Shape;108;p22"/>
          <p:cNvSpPr txBox="1">
            <a:spLocks noGrp="1"/>
          </p:cNvSpPr>
          <p:nvPr>
            <p:ph type="body" idx="1"/>
          </p:nvPr>
        </p:nvSpPr>
        <p:spPr>
          <a:xfrm>
            <a:off x="393095" y="719745"/>
            <a:ext cx="8520600" cy="403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Õpiväljundid</a:t>
            </a: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dirty="0">
                <a:solidFill>
                  <a:srgbClr val="000000"/>
                </a:solidFill>
              </a:rPr>
              <a:t>Õppija</a:t>
            </a:r>
            <a:r>
              <a:rPr lang="et" dirty="0" smtClean="0">
                <a:solidFill>
                  <a:srgbClr val="000000"/>
                </a:solidFill>
              </a:rPr>
              <a:t>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t" sz="1400" dirty="0">
              <a:solidFill>
                <a:srgbClr val="000000"/>
              </a:solidFill>
            </a:endParaRPr>
          </a:p>
          <a:p>
            <a:pPr marL="285750" lvl="0" indent="-285750"/>
            <a:r>
              <a:rPr lang="et-EE" dirty="0">
                <a:solidFill>
                  <a:schemeClr val="tx1"/>
                </a:solidFill>
              </a:rPr>
              <a:t>Planeerib praktikajuhendi alusel isiklikke praktika eesmärke</a:t>
            </a:r>
          </a:p>
          <a:p>
            <a:pPr marL="285750" lvl="0" indent="-285750"/>
            <a:r>
              <a:rPr lang="et-EE" dirty="0" smtClean="0">
                <a:solidFill>
                  <a:schemeClr val="tx1"/>
                </a:solidFill>
              </a:rPr>
              <a:t>Töötab juhendamisel põllumajandusettevõtte taimekasvatuse valdkonnas järgides ettevõtte töökorraldust ja tööohutusnõudeid</a:t>
            </a:r>
            <a:endParaRPr lang="et-EE" sz="140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imple Light">
    <a:dk1>
      <a:srgbClr val="000000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2.xml><?xml version="1.0" encoding="utf-8"?>
<a:themeOverride xmlns:a="http://schemas.openxmlformats.org/drawingml/2006/main">
  <a:clrScheme name="Simple Light">
    <a:dk1>
      <a:srgbClr val="000000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3.xml><?xml version="1.0" encoding="utf-8"?>
<a:themeOverride xmlns:a="http://schemas.openxmlformats.org/drawingml/2006/main">
  <a:clrScheme name="Simple Light">
    <a:dk1>
      <a:srgbClr val="000000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4.xml><?xml version="1.0" encoding="utf-8"?>
<a:themeOverride xmlns:a="http://schemas.openxmlformats.org/drawingml/2006/main">
  <a:clrScheme name="Simple Light">
    <a:dk1>
      <a:srgbClr val="000000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591</TotalTime>
  <Words>690</Words>
  <Application>Microsoft Office PowerPoint</Application>
  <PresentationFormat>Ekraaniseanss (16:9)</PresentationFormat>
  <Paragraphs>92</Paragraphs>
  <Slides>17</Slides>
  <Notes>16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Slaiditiitlid</vt:lpstr>
      </vt:variant>
      <vt:variant>
        <vt:i4>17</vt:i4>
      </vt:variant>
    </vt:vector>
  </HeadingPairs>
  <TitlesOfParts>
    <vt:vector size="18" baseType="lpstr">
      <vt:lpstr>Simple Light</vt:lpstr>
      <vt:lpstr>Taimekasvataja, tase 4 Juhend ettevõttepoolsele praktikajuhendajale</vt:lpstr>
      <vt:lpstr>Mõistete selgitused</vt:lpstr>
      <vt:lpstr>Taimekasvataja õppekava</vt:lpstr>
      <vt:lpstr>Taimekasvataja õppekava ülesehitus</vt:lpstr>
      <vt:lpstr>Põhiõpingute moodulid</vt:lpstr>
      <vt:lpstr>Mis on praktika</vt:lpstr>
      <vt:lpstr>Praktika eesmärk</vt:lpstr>
      <vt:lpstr>Kuidas ettevõte saab aidata praktikandil õpiväljundeid saavutada:</vt:lpstr>
      <vt:lpstr>Moodul - praktika</vt:lpstr>
      <vt:lpstr>Milles seisneb juhendamine?</vt:lpstr>
      <vt:lpstr>Juhendades püüdke (1):</vt:lpstr>
      <vt:lpstr>Juhendades püüdke (2):</vt:lpstr>
      <vt:lpstr>Juhendades püüdke (3):</vt:lpstr>
      <vt:lpstr>Praktikadokumendid</vt:lpstr>
      <vt:lpstr>Juhendaja roll praktikadokumentide täitmisel</vt:lpstr>
      <vt:lpstr>Praktikandi roll praktikadokumentide täitmisel</vt:lpstr>
      <vt:lpstr>Materjalid tutvumiseks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KOKK, tase 4    Juhend ettevõttepoolsele praktikajuhendajale</dc:title>
  <dc:creator>Signe Valdma</dc:creator>
  <cp:lastModifiedBy>Aive</cp:lastModifiedBy>
  <cp:revision>52</cp:revision>
  <dcterms:modified xsi:type="dcterms:W3CDTF">2021-02-03T13:01:31Z</dcterms:modified>
</cp:coreProperties>
</file>